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17"/>
  </p:notesMasterIdLst>
  <p:sldIdLst>
    <p:sldId id="256" r:id="rId5"/>
    <p:sldId id="257" r:id="rId6"/>
    <p:sldId id="269" r:id="rId7"/>
    <p:sldId id="270" r:id="rId8"/>
    <p:sldId id="259" r:id="rId9"/>
    <p:sldId id="260" r:id="rId10"/>
    <p:sldId id="261" r:id="rId11"/>
    <p:sldId id="271" r:id="rId12"/>
    <p:sldId id="272" r:id="rId13"/>
    <p:sldId id="262" r:id="rId14"/>
    <p:sldId id="273" r:id="rId15"/>
    <p:sldId id="267" r:id="rId16"/>
  </p:sldIdLst>
  <p:sldSz cx="12192000" cy="6858000"/>
  <p:notesSz cx="6858000" cy="9144000"/>
  <p:embeddedFontLst>
    <p:embeddedFont>
      <p:font typeface="Lato" panose="020F0502020204030203" pitchFamily="34" charset="0"/>
      <p:regular r:id="rId18"/>
      <p:bold r:id="rId19"/>
      <p:italic r:id="rId20"/>
      <p:boldItalic r:id="rId21"/>
    </p:embeddedFont>
    <p:embeddedFont>
      <p:font typeface="Poppins" panose="00000500000000000000"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098A4A3-E459-48A6-8458-B59D18994D3D}">
  <a:tblStyle styleId="{F098A4A3-E459-48A6-8458-B59D18994D3D}"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169" autoAdjust="0"/>
  </p:normalViewPr>
  <p:slideViewPr>
    <p:cSldViewPr snapToGrid="0">
      <p:cViewPr varScale="1">
        <p:scale>
          <a:sx n="67" d="100"/>
          <a:sy n="67" d="100"/>
        </p:scale>
        <p:origin x="1267"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da-DK" b="1" dirty="0"/>
              <a:t>Slide 1: Forsiden</a:t>
            </a:r>
            <a:r>
              <a:rPr lang="da-DK" dirty="0"/>
              <a:t> "Hej alle sammen. Mit navn er True Tylak.</a:t>
            </a:r>
          </a:p>
          <a:p>
            <a:pPr>
              <a:buNone/>
            </a:pPr>
            <a:r>
              <a:rPr lang="da-DK" dirty="0"/>
              <a:t>I dag vil jeg ikke tale til jer som en konsulent eller en teoretiker. Jeg vil tale til jer som en træner, Jeg har stået i spånerne og olien sammen med mine atleter siden 2016. Vi skal tale om Hvordan vi bygger en plan, der holder, når presset er størst i Shanghai.”</a:t>
            </a:r>
          </a:p>
          <a:p>
            <a:pPr>
              <a:buNone/>
            </a:pPr>
            <a:r>
              <a:rPr lang="da-DK" dirty="0"/>
              <a:t>og det kræver, at vi gør op med den måde, vi plejer at gøre tingene på – for det, der bragte os sejren til DM, er ikke nødvendigvis det, der giver os medaljen i Shanghai</a:t>
            </a:r>
          </a:p>
          <a:p>
            <a:pPr>
              <a:buNone/>
            </a:pPr>
            <a:endParaRPr lang="da-DK"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a-DK" b="1" dirty="0"/>
              <a:t>(Stå helt stille. Lad dem mærke alvoren i det, du siger.)</a:t>
            </a:r>
            <a:endParaRPr lang="da-DK" dirty="0"/>
          </a:p>
          <a:p>
            <a:r>
              <a:rPr lang="da-DK" dirty="0"/>
              <a:t>"Vi er nået til den sidste brik: Mental Energi. Folk spørger mig stadig: 'True, hvorfor skal jeg løbe? De skal jo ikke vinde en maraton.'</a:t>
            </a:r>
          </a:p>
          <a:p>
            <a:r>
              <a:rPr lang="da-DK" dirty="0"/>
              <a:t>Nej, det skal de ikke. Men de skal vinde et VM. Og VM er ikke bare en teknisk disciplin – det er en hjerne-maraton.</a:t>
            </a:r>
          </a:p>
          <a:p>
            <a:r>
              <a:rPr lang="da-DK" b="1" dirty="0"/>
              <a:t>(Peg på billedet)</a:t>
            </a:r>
            <a:endParaRPr lang="da-DK" dirty="0"/>
          </a:p>
          <a:p>
            <a:r>
              <a:rPr lang="da-DK" dirty="0"/>
              <a:t>Det her er ikke bare sved. Det er benzin på tanken til dag 4. Mens de andre nationer begynder at lave de 'dumme fejl' – dem, der opstår, fordi hjernen lukker ned af træthed – så står vi der stadig. Vi er friske. Vi er skarpe.</a:t>
            </a:r>
          </a:p>
          <a:p>
            <a:r>
              <a:rPr lang="da-DK" dirty="0"/>
              <a:t>Vores fysiske træning er ikke for at vinde et løb. Det er vores garanti for, at motoren i hovedet kører med 100% kapacitet, præcis når guldet skal placeres på bordet.</a:t>
            </a:r>
          </a:p>
          <a:p>
            <a:r>
              <a:rPr lang="da-DK" b="1" dirty="0"/>
              <a:t>(Afslut med fast blik på holdet)</a:t>
            </a:r>
            <a:endParaRPr lang="da-DK" dirty="0"/>
          </a:p>
          <a:p>
            <a:r>
              <a:rPr lang="da-DK" dirty="0"/>
              <a:t>Systematikken er vores fundament, men overskuddet er det, der gør, at vi eksekverer den systematik fejlfrit under pres. Overskud vinder mesterskaber. Det er derfor, vi løber."</a:t>
            </a:r>
          </a:p>
          <a:p>
            <a:pPr marL="0" lvl="0" indent="0" algn="l" rtl="0">
              <a:spcBef>
                <a:spcPts val="0"/>
              </a:spcBef>
              <a:spcAft>
                <a:spcPts val="0"/>
              </a:spcAft>
              <a:buNone/>
            </a:pPr>
            <a:endParaRPr dirty="0"/>
          </a:p>
        </p:txBody>
      </p:sp>
      <p:sp>
        <p:nvSpPr>
          <p:cNvPr id="172" name="Google Shape;17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r>
              <a:rPr lang="da-DK" dirty="0"/>
              <a:t>"Vi har været hele vejen rundt om det, jeg kalder 'Faglighedens Arkitektur'. Det lyder måske som store ord, men som I har set, så handler det om noget helt fundamentalt:</a:t>
            </a:r>
          </a:p>
          <a:p>
            <a:r>
              <a:rPr lang="da-DK" dirty="0"/>
              <a:t>Vi starter med at knække koden – vi læser ikke bare </a:t>
            </a:r>
            <a:r>
              <a:rPr lang="da-DK" dirty="0" err="1"/>
              <a:t>TD’en</a:t>
            </a:r>
            <a:r>
              <a:rPr lang="da-DK" dirty="0"/>
              <a:t> og </a:t>
            </a:r>
            <a:r>
              <a:rPr lang="da-DK" dirty="0" err="1"/>
              <a:t>SAG’en</a:t>
            </a:r>
            <a:r>
              <a:rPr lang="da-DK" dirty="0"/>
              <a:t>, vi dekonstruerer dem, så vi kender hegnet og dommerens briller ud og ind.</a:t>
            </a:r>
          </a:p>
          <a:p>
            <a:r>
              <a:rPr lang="da-DK" dirty="0"/>
              <a:t>Vi bygger en autopilot – vi skaber en arbejdsgang på værkstedet, der er så systematisk, at vi fjerner alt gætteri.</a:t>
            </a:r>
          </a:p>
          <a:p>
            <a:r>
              <a:rPr lang="da-DK" dirty="0"/>
              <a:t>Vi aktiverer vores system på </a:t>
            </a:r>
            <a:r>
              <a:rPr lang="da-DK" dirty="0" err="1"/>
              <a:t>Fam</a:t>
            </a:r>
            <a:r>
              <a:rPr lang="da-DK" dirty="0"/>
              <a:t> Day – vi bruger ikke tiden på at kigge, vi bruger den på at låse vores </a:t>
            </a:r>
            <a:r>
              <a:rPr lang="da-DK" dirty="0" err="1"/>
              <a:t>setup</a:t>
            </a:r>
            <a:r>
              <a:rPr lang="da-DK" dirty="0"/>
              <a:t> og gøre Shanghai til vores hjemmebane.</a:t>
            </a:r>
          </a:p>
          <a:p>
            <a:r>
              <a:rPr lang="da-DK" dirty="0"/>
              <a:t>Og sidst, men ikke mindst, så beskytter vi vores mentale energi – vi træner fysikken, så vi har overskuddet til at levere 3 point, selv på den allersidste dag.</a:t>
            </a:r>
          </a:p>
          <a:p>
            <a:r>
              <a:rPr lang="da-DK" dirty="0"/>
              <a:t>Husk: I Shanghai vinder vi ikke på at være heldige eller på at have en god dag. Vi vinder, fordi vi har bygget en plan, der er stærkere end presset</a:t>
            </a:r>
            <a:r>
              <a:rPr lang="da-DK"/>
              <a:t>. Tak </a:t>
            </a:r>
            <a:r>
              <a:rPr lang="da-DK" dirty="0"/>
              <a:t>for jeres opmærksomhed. Er der nogle spørgsmål?"</a:t>
            </a:r>
          </a:p>
          <a:p>
            <a:endParaRPr lang="da-DK" dirty="0"/>
          </a:p>
        </p:txBody>
      </p:sp>
    </p:spTree>
    <p:extLst>
      <p:ext uri="{BB962C8B-B14F-4D97-AF65-F5344CB8AC3E}">
        <p14:creationId xmlns:p14="http://schemas.microsoft.com/office/powerpoint/2010/main" val="14020575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kumimoji="0" lang="da-DK" sz="1100" b="1" i="0" u="none" strike="noStrike" kern="0" cap="none" spc="0" normalizeH="0" baseline="0" noProof="0" dirty="0">
                <a:ln>
                  <a:noFill/>
                </a:ln>
                <a:solidFill>
                  <a:srgbClr val="000000"/>
                </a:solidFill>
                <a:effectLst/>
                <a:uLnTx/>
                <a:uFillTx/>
                <a:latin typeface="Arial"/>
                <a:cs typeface="Arial"/>
                <a:sym typeface="Arial"/>
              </a:rPr>
              <a:t>Slide 2: Fra Træner til Expert</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kumimoji="0" lang="da-DK" sz="1100" b="0" i="0" u="none" strike="noStrike" kern="0" cap="none" spc="0" normalizeH="0" baseline="0" noProof="0" dirty="0">
                <a:ln>
                  <a:noFill/>
                </a:ln>
                <a:solidFill>
                  <a:srgbClr val="000000"/>
                </a:solidFill>
                <a:effectLst/>
                <a:uLnTx/>
                <a:uFillTx/>
                <a:latin typeface="Arial"/>
                <a:cs typeface="Arial"/>
                <a:sym typeface="Arial"/>
              </a:rPr>
              <a:t> "Hvorfor står jeg her? Jeg tænker det er fordi jeg har taget hele rejsen.</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kumimoji="0" lang="da-DK" sz="1100" b="0" i="0" u="none" strike="noStrike" kern="0" cap="none" spc="0" normalizeH="0" baseline="0" noProof="0" dirty="0">
                <a:ln>
                  <a:noFill/>
                </a:ln>
                <a:solidFill>
                  <a:srgbClr val="000000"/>
                </a:solidFill>
                <a:effectLst/>
                <a:uLnTx/>
                <a:uFillTx/>
                <a:latin typeface="Arial"/>
                <a:cs typeface="Arial"/>
                <a:sym typeface="Arial"/>
              </a:rPr>
              <a:t>Siden 2016 har jeg trænet Skills-deltagere frem mod DM, og det er blevet til 8 mesterskaber. Jeg har set, hvad der skal til for at vinde herhjemme. Men jeg har også set, hvad der sker, når vi rykker ud i verden. Jeg trænede en deltager som var med i Tyskland til Special Edition i 2022, og jeg var med i </a:t>
            </a:r>
            <a:r>
              <a:rPr kumimoji="0" lang="da-DK" sz="1100" b="0" i="0" u="none" strike="noStrike" kern="0" cap="none" spc="0" normalizeH="0" baseline="0" noProof="0" dirty="0" err="1">
                <a:ln>
                  <a:noFill/>
                </a:ln>
                <a:solidFill>
                  <a:srgbClr val="000000"/>
                </a:solidFill>
                <a:effectLst/>
                <a:uLnTx/>
                <a:uFillTx/>
                <a:latin typeface="Arial"/>
                <a:cs typeface="Arial"/>
                <a:sym typeface="Arial"/>
              </a:rPr>
              <a:t>lyon</a:t>
            </a:r>
            <a:r>
              <a:rPr kumimoji="0" lang="da-DK" sz="1100" b="0" i="0" u="none" strike="noStrike" kern="0" cap="none" spc="0" normalizeH="0" baseline="0" noProof="0" dirty="0">
                <a:ln>
                  <a:noFill/>
                </a:ln>
                <a:solidFill>
                  <a:srgbClr val="000000"/>
                </a:solidFill>
                <a:effectLst/>
                <a:uLnTx/>
                <a:uFillTx/>
                <a:latin typeface="Arial"/>
                <a:cs typeface="Arial"/>
                <a:sym typeface="Arial"/>
              </a:rPr>
              <a:t> 2024. som træner</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kumimoji="0" lang="da-DK" sz="1100" b="0" i="0" u="none" strike="noStrike" kern="0" cap="none" spc="0" normalizeH="0" baseline="0" noProof="0" dirty="0">
                <a:ln>
                  <a:noFill/>
                </a:ln>
                <a:solidFill>
                  <a:srgbClr val="000000"/>
                </a:solidFill>
                <a:effectLst/>
                <a:uLnTx/>
                <a:uFillTx/>
                <a:latin typeface="Arial"/>
                <a:cs typeface="Arial"/>
                <a:sym typeface="Arial"/>
              </a:rPr>
              <a:t>Nu er jeg udpeget som Expert til Shanghai i CNC </a:t>
            </a:r>
            <a:r>
              <a:rPr kumimoji="0" lang="da-DK" sz="1100" b="0" i="0" u="none" strike="noStrike" kern="0" cap="none" spc="0" normalizeH="0" baseline="0" noProof="0" dirty="0" err="1">
                <a:ln>
                  <a:noFill/>
                </a:ln>
                <a:solidFill>
                  <a:srgbClr val="000000"/>
                </a:solidFill>
                <a:effectLst/>
                <a:uLnTx/>
                <a:uFillTx/>
                <a:latin typeface="Arial"/>
                <a:cs typeface="Arial"/>
                <a:sym typeface="Arial"/>
              </a:rPr>
              <a:t>milling</a:t>
            </a:r>
            <a:r>
              <a:rPr kumimoji="0" lang="da-DK" sz="1100" b="0" i="0" u="none" strike="noStrike" kern="0" cap="none" spc="0" normalizeH="0" baseline="0" noProof="0" dirty="0">
                <a:ln>
                  <a:noFill/>
                </a:ln>
                <a:solidFill>
                  <a:srgbClr val="000000"/>
                </a:solidFill>
                <a:effectLst/>
                <a:uLnTx/>
                <a:uFillTx/>
                <a:latin typeface="Arial"/>
                <a:cs typeface="Arial"/>
                <a:sym typeface="Arial"/>
              </a:rPr>
              <a:t>. Det betyder, at jeg har fået en ny kasket på – jeg skal sidde med ved dommerbordet og være med til at bestemme, hvordan pointene gives. Den viden vil jeg gerne dele med jer i dag. For hvis vi ved, hvordan dommerne tænker, så ved vi også, hvordan vi skal træne vores atleter til at præstere.”</a:t>
            </a:r>
          </a:p>
          <a:p>
            <a:pPr marL="457200" marR="0" lvl="0" indent="-298450" algn="l" defTabSz="914400" rtl="0" eaLnBrk="1" fontAlgn="auto" latinLnBrk="0" hangingPunct="1">
              <a:lnSpc>
                <a:spcPct val="100000"/>
              </a:lnSpc>
              <a:spcBef>
                <a:spcPts val="0"/>
              </a:spcBef>
              <a:spcAft>
                <a:spcPts val="0"/>
              </a:spcAft>
              <a:buClr>
                <a:srgbClr val="000000"/>
              </a:buClr>
              <a:buSzPts val="1100"/>
              <a:tabLst/>
              <a:defRPr/>
            </a:pPr>
            <a:r>
              <a:rPr lang="da-DK" dirty="0"/>
              <a:t>den største fejl, vi kan begå: At tro, at vejen til guld i Shanghai er den samme som til DM</a:t>
            </a:r>
            <a:endParaRPr kumimoji="0" lang="da-DK" sz="1100" b="0" i="0" u="none" strike="noStrike" kern="0" cap="none" spc="0" normalizeH="0" baseline="0" noProof="0" dirty="0">
              <a:ln>
                <a:noFill/>
              </a:ln>
              <a:solidFill>
                <a:srgbClr val="000000"/>
              </a:solidFill>
              <a:effectLst/>
              <a:uLnTx/>
              <a:uFillTx/>
              <a:latin typeface="Arial"/>
              <a:cs typeface="Arial"/>
              <a:sym typeface="Arial"/>
            </a:endParaRPr>
          </a:p>
          <a:p>
            <a:pPr marL="0" lvl="0" indent="0" algn="l" rtl="0">
              <a:spcBef>
                <a:spcPts val="0"/>
              </a:spcBef>
              <a:spcAft>
                <a:spcPts val="0"/>
              </a:spcAft>
              <a:buNone/>
            </a:pPr>
            <a:endParaRPr lang="da-DK" dirty="0"/>
          </a:p>
          <a:p>
            <a:pPr marL="0" lvl="0" indent="0" algn="l" rtl="0">
              <a:spcBef>
                <a:spcPts val="0"/>
              </a:spcBef>
              <a:spcAft>
                <a:spcPts val="0"/>
              </a:spcAft>
              <a:buNone/>
            </a:pPr>
            <a:endParaRPr lang="da-DK"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a:extLst>
            <a:ext uri="{FF2B5EF4-FFF2-40B4-BE49-F238E27FC236}">
              <a16:creationId xmlns:a16="http://schemas.microsoft.com/office/drawing/2014/main" id="{53811CB2-5E74-0EEC-457B-3B06BBADD647}"/>
            </a:ext>
          </a:extLst>
        </p:cNvPr>
        <p:cNvGrpSpPr/>
        <p:nvPr/>
      </p:nvGrpSpPr>
      <p:grpSpPr>
        <a:xfrm>
          <a:off x="0" y="0"/>
          <a:ext cx="0" cy="0"/>
          <a:chOff x="0" y="0"/>
          <a:chExt cx="0" cy="0"/>
        </a:xfrm>
      </p:grpSpPr>
      <p:sp>
        <p:nvSpPr>
          <p:cNvPr id="108" name="Google Shape;108;p3:notes">
            <a:extLst>
              <a:ext uri="{FF2B5EF4-FFF2-40B4-BE49-F238E27FC236}">
                <a16:creationId xmlns:a16="http://schemas.microsoft.com/office/drawing/2014/main" id="{83110237-79B3-3F54-6BF3-CA43CE58CD8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a-DK" dirty="0"/>
              <a:t>Vi skal lige have en ting på plads: DM i Skills er ikke bare et show. Det er vores nationale udstillingsvindue. Det er her, vi finder de deltagere, der mestrer deres ”værktøj” (strategier), og som har den rigtige faglige DNA. Uanset om man er murer, bager eller Industritekniker, så er DM fundamentet.</a:t>
            </a:r>
          </a:p>
          <a:p>
            <a:r>
              <a:rPr lang="da-DK" dirty="0"/>
              <a:t>Men når vi træner til VM, så skal vi forstå, at vi flytter os fra et 'håndværk' til hvad jeg kalder 'faglig arkitektur'.</a:t>
            </a:r>
          </a:p>
          <a:p>
            <a:r>
              <a:rPr lang="da-DK" dirty="0"/>
              <a:t>[Peger på Slide 3]</a:t>
            </a:r>
          </a:p>
          <a:p>
            <a:r>
              <a:rPr lang="da-DK" dirty="0"/>
              <a:t>Til DM kæmper man for at være den bedste håndværker. Til VM skal vi kæmpe for at være de bedste til at afkode opgaven. Ved VM er forskellen, at vi ikke bare skal bygge – vi skal 'oversætte' en international standard til et resultat, som dommere fra hele verden kan give point. Det er her, </a:t>
            </a:r>
            <a:r>
              <a:rPr lang="da-DK" dirty="0" err="1"/>
              <a:t>TD’en</a:t>
            </a:r>
            <a:r>
              <a:rPr lang="da-DK" dirty="0"/>
              <a:t> og </a:t>
            </a:r>
            <a:r>
              <a:rPr lang="da-DK" dirty="0" err="1"/>
              <a:t>SAG’en</a:t>
            </a:r>
            <a:r>
              <a:rPr lang="da-DK" dirty="0"/>
              <a:t>(standard </a:t>
            </a:r>
            <a:r>
              <a:rPr lang="da-DK" dirty="0" err="1"/>
              <a:t>assesment</a:t>
            </a:r>
            <a:r>
              <a:rPr lang="da-DK" dirty="0"/>
              <a:t> guide) kommer ind i billedet. De er ikke bare regler – de er den kode, vi skal knække for at få den danske faglighed til at tælle mest muligt på pointtavlen.”</a:t>
            </a:r>
          </a:p>
          <a:p>
            <a:endParaRPr lang="da-DK" dirty="0"/>
          </a:p>
          <a:p>
            <a:endParaRPr lang="da-DK" dirty="0"/>
          </a:p>
          <a:p>
            <a:endParaRPr lang="da-DK" dirty="0"/>
          </a:p>
          <a:p>
            <a:pPr marL="0" lvl="0" indent="0" algn="l" rtl="0">
              <a:spcBef>
                <a:spcPts val="0"/>
              </a:spcBef>
              <a:spcAft>
                <a:spcPts val="0"/>
              </a:spcAft>
              <a:buNone/>
            </a:pPr>
            <a:endParaRPr lang="da-DK" dirty="0"/>
          </a:p>
          <a:p>
            <a:pPr marL="0" lvl="0" indent="0" algn="l" rtl="0">
              <a:spcBef>
                <a:spcPts val="0"/>
              </a:spcBef>
              <a:spcAft>
                <a:spcPts val="0"/>
              </a:spcAft>
              <a:buNone/>
            </a:pPr>
            <a:endParaRPr lang="da-DK" dirty="0"/>
          </a:p>
          <a:p>
            <a:pPr marL="0" lvl="0" indent="0" algn="l" rtl="0">
              <a:spcBef>
                <a:spcPts val="0"/>
              </a:spcBef>
              <a:spcAft>
                <a:spcPts val="0"/>
              </a:spcAft>
              <a:buNone/>
            </a:pPr>
            <a:endParaRPr dirty="0"/>
          </a:p>
        </p:txBody>
      </p:sp>
      <p:sp>
        <p:nvSpPr>
          <p:cNvPr id="109" name="Google Shape;109;p3:notes">
            <a:extLst>
              <a:ext uri="{FF2B5EF4-FFF2-40B4-BE49-F238E27FC236}">
                <a16:creationId xmlns:a16="http://schemas.microsoft.com/office/drawing/2014/main" id="{9542F3C3-285E-4F68-F279-993DD30D7E2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950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a:extLst>
            <a:ext uri="{FF2B5EF4-FFF2-40B4-BE49-F238E27FC236}">
              <a16:creationId xmlns:a16="http://schemas.microsoft.com/office/drawing/2014/main" id="{8D28AD63-5422-1B63-D7E0-D49784E0F429}"/>
            </a:ext>
          </a:extLst>
        </p:cNvPr>
        <p:cNvGrpSpPr/>
        <p:nvPr/>
      </p:nvGrpSpPr>
      <p:grpSpPr>
        <a:xfrm>
          <a:off x="0" y="0"/>
          <a:ext cx="0" cy="0"/>
          <a:chOff x="0" y="0"/>
          <a:chExt cx="0" cy="0"/>
        </a:xfrm>
      </p:grpSpPr>
      <p:sp>
        <p:nvSpPr>
          <p:cNvPr id="128" name="Google Shape;128;p4:notes">
            <a:extLst>
              <a:ext uri="{FF2B5EF4-FFF2-40B4-BE49-F238E27FC236}">
                <a16:creationId xmlns:a16="http://schemas.microsoft.com/office/drawing/2014/main" id="{A37C244C-3109-5E55-B968-03CD0A451D1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da-DK" b="1" dirty="0"/>
              <a:t>Slide 4: Dokumentation &amp; Kontrol (Den centrale slide)</a:t>
            </a:r>
            <a:r>
              <a:rPr lang="da-DK" dirty="0"/>
              <a:t> "Kig godt på denne oversigt. Det her er hjertet i vores træning.</a:t>
            </a:r>
          </a:p>
          <a:p>
            <a:pPr>
              <a:buNone/>
            </a:pPr>
            <a:r>
              <a:rPr lang="da-DK" dirty="0"/>
              <a:t>Til venstre har vi </a:t>
            </a:r>
            <a:r>
              <a:rPr lang="da-DK" b="1" dirty="0" err="1"/>
              <a:t>TD'en</a:t>
            </a:r>
            <a:r>
              <a:rPr lang="da-DK" b="1" dirty="0"/>
              <a:t> – vores Baneopmåling</a:t>
            </a:r>
            <a:r>
              <a:rPr lang="da-DK" dirty="0"/>
              <a:t>. Det er her, løberen ved præcis, hvor hegnet står. Vi træner alt, hvad der står her, til det sidder i rygmarven. Hvis det er nævnt i </a:t>
            </a:r>
            <a:r>
              <a:rPr lang="da-DK" dirty="0" err="1"/>
              <a:t>TD'en</a:t>
            </a:r>
            <a:r>
              <a:rPr lang="da-DK" dirty="0"/>
              <a:t>, skal det ikke overraske jer i Shanghai.</a:t>
            </a:r>
          </a:p>
          <a:p>
            <a:pPr>
              <a:buNone/>
            </a:pPr>
            <a:r>
              <a:rPr lang="da-DK" dirty="0"/>
              <a:t>Til højre har vi </a:t>
            </a:r>
            <a:r>
              <a:rPr lang="da-DK" b="1" dirty="0" err="1"/>
              <a:t>SAG'en</a:t>
            </a:r>
            <a:r>
              <a:rPr lang="da-DK" b="1" dirty="0"/>
              <a:t> – vores Facitliste</a:t>
            </a:r>
            <a:r>
              <a:rPr lang="da-DK" dirty="0"/>
              <a:t>. Her tager vi dommerens briller på. Vi lærer deres målelogik at kende. Vi ved præcis, hvornår de dømmer binært (GO/NO-GO), og hvornår de ser på den subjektive finish. Vi bygger kun for at blive målt.</a:t>
            </a:r>
          </a:p>
          <a:p>
            <a:pPr marL="158750" indent="0">
              <a:buNone/>
            </a:pPr>
            <a:endParaRPr lang="da-DK" dirty="0"/>
          </a:p>
          <a:p>
            <a:endParaRPr lang="da-DK" dirty="0"/>
          </a:p>
          <a:p>
            <a:r>
              <a:rPr lang="da-DK" b="1" dirty="0"/>
              <a:t>(Stå stille ved </a:t>
            </a:r>
            <a:r>
              <a:rPr lang="da-DK" b="1" dirty="0" err="1"/>
              <a:t>slidet</a:t>
            </a:r>
            <a:r>
              <a:rPr lang="da-DK" b="1" dirty="0"/>
              <a:t>. Peg på venstre side, så højre side.)</a:t>
            </a:r>
            <a:endParaRPr lang="da-DK" dirty="0"/>
          </a:p>
          <a:p>
            <a:r>
              <a:rPr lang="da-DK" dirty="0"/>
              <a:t>"Kig godt på denne oversigt. Det her er hjertet i vores træning. Hvis I ikke forstår det her, så famler I </a:t>
            </a:r>
            <a:r>
              <a:rPr lang="da-DK" dirty="0" err="1"/>
              <a:t>i</a:t>
            </a:r>
            <a:r>
              <a:rPr lang="da-DK" dirty="0"/>
              <a:t> blinde i Shanghai.</a:t>
            </a:r>
          </a:p>
          <a:p>
            <a:r>
              <a:rPr lang="da-DK" b="1" dirty="0"/>
              <a:t>Til venstre har vi </a:t>
            </a:r>
            <a:r>
              <a:rPr lang="da-DK" b="1" dirty="0" err="1"/>
              <a:t>TD’en</a:t>
            </a:r>
            <a:r>
              <a:rPr lang="da-DK" b="1" dirty="0"/>
              <a:t> – vores Baneopmåling.</a:t>
            </a:r>
            <a:r>
              <a:rPr lang="da-DK" dirty="0"/>
              <a:t> Når en løber træner, ved han præcis, hvor linjerne er. Det er det samme her. </a:t>
            </a:r>
            <a:r>
              <a:rPr lang="da-DK" dirty="0" err="1"/>
              <a:t>TD'en</a:t>
            </a:r>
            <a:r>
              <a:rPr lang="da-DK" dirty="0"/>
              <a:t> er jeres hegn. Vi træner alt, hvad der står her, til det sidder i rygmarven. Hvis det er nævnt i </a:t>
            </a:r>
            <a:r>
              <a:rPr lang="da-DK" dirty="0" err="1"/>
              <a:t>TD'en</a:t>
            </a:r>
            <a:r>
              <a:rPr lang="da-DK" dirty="0"/>
              <a:t>, så skal det ikke overraske jer i Shanghai – det skal være forventet.</a:t>
            </a:r>
          </a:p>
          <a:p>
            <a:r>
              <a:rPr lang="da-DK" b="1" dirty="0"/>
              <a:t>Til højre har vi </a:t>
            </a:r>
            <a:r>
              <a:rPr lang="da-DK" b="1" dirty="0" err="1"/>
              <a:t>SAG'en</a:t>
            </a:r>
            <a:r>
              <a:rPr lang="da-DK" b="1" dirty="0"/>
              <a:t> – vores Facitliste.</a:t>
            </a:r>
            <a:r>
              <a:rPr lang="da-DK" dirty="0"/>
              <a:t> Det er her, vi tager dommerens briller på. Vi holder op med at præstere, som </a:t>
            </a:r>
            <a:r>
              <a:rPr lang="da-DK" i="1" dirty="0"/>
              <a:t>vi</a:t>
            </a:r>
            <a:r>
              <a:rPr lang="da-DK" dirty="0"/>
              <a:t> synes er flot, og begynder at præstere som </a:t>
            </a:r>
            <a:r>
              <a:rPr lang="da-DK" i="1" dirty="0"/>
              <a:t>dommerne</a:t>
            </a:r>
            <a:r>
              <a:rPr lang="da-DK" dirty="0"/>
              <a:t> måler. Vi lærer deres målelogik at kende. Vi ved præcis, hvornår de dømmer binært – altså fx med en 'GO/NO-GO' dorn – og hvornår de ser på den subjektive finish.</a:t>
            </a:r>
          </a:p>
          <a:p>
            <a:r>
              <a:rPr lang="da-DK" b="1" dirty="0"/>
              <a:t>Pointen er:</a:t>
            </a:r>
            <a:r>
              <a:rPr lang="da-DK" dirty="0"/>
              <a:t> Vi præsterer ikke for at præstere. Vi præsterer for at blive målt. Når vi dekonstruerer </a:t>
            </a:r>
            <a:r>
              <a:rPr lang="da-DK" dirty="0" err="1"/>
              <a:t>TD'en</a:t>
            </a:r>
            <a:r>
              <a:rPr lang="da-DK" dirty="0"/>
              <a:t> og forstår </a:t>
            </a:r>
            <a:r>
              <a:rPr lang="da-DK" dirty="0" err="1"/>
              <a:t>SAG'en</a:t>
            </a:r>
            <a:r>
              <a:rPr lang="da-DK" dirty="0"/>
              <a:t>, så fjerner vi gætteriet. Det er sådan, vi får ro i maven, når vi står i hallen."</a:t>
            </a:r>
          </a:p>
          <a:p>
            <a:endParaRPr lang="da-DK" dirty="0"/>
          </a:p>
          <a:p>
            <a:r>
              <a:rPr lang="da-DK" dirty="0" err="1"/>
              <a:t>TD'en</a:t>
            </a:r>
            <a:r>
              <a:rPr lang="da-DK" dirty="0"/>
              <a:t> er vores hegn. Men et hegn er kun stærkt, hvis man kender hver en pæl og hver en tråd.</a:t>
            </a:r>
          </a:p>
          <a:p>
            <a:r>
              <a:rPr lang="da-DK" dirty="0"/>
              <a:t>Mange læser en TD som en brugsanvisning – de læser den, og så lægger de den fra sig. Vi gør det modsatte. Vi skal nu zoome ind på, hvordan vi i praksis 'knækker koden' i dokumentet, så vi ikke bare læser det, men dekonstruerer det til træningsøvelser. Lad os se på, hvordan vi gør det.</a:t>
            </a:r>
          </a:p>
          <a:p>
            <a:endParaRPr lang="da-DK" dirty="0"/>
          </a:p>
          <a:p>
            <a:pPr marL="0" lvl="0" indent="0" algn="l" rtl="0">
              <a:spcBef>
                <a:spcPts val="0"/>
              </a:spcBef>
              <a:spcAft>
                <a:spcPts val="0"/>
              </a:spcAft>
              <a:buNone/>
            </a:pPr>
            <a:endParaRPr dirty="0"/>
          </a:p>
        </p:txBody>
      </p:sp>
      <p:sp>
        <p:nvSpPr>
          <p:cNvPr id="129" name="Google Shape;129;p4:notes">
            <a:extLst>
              <a:ext uri="{FF2B5EF4-FFF2-40B4-BE49-F238E27FC236}">
                <a16:creationId xmlns:a16="http://schemas.microsoft.com/office/drawing/2014/main" id="{F329AAEB-B1DB-DC8B-0EA2-FAF4BB1ABE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80765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a-DK" dirty="0"/>
              <a:t>Nogle kalder det bare et dokument. Jeg kalder det </a:t>
            </a:r>
            <a:r>
              <a:rPr lang="da-DK" b="1" dirty="0"/>
              <a:t>'Hegnet om jeres bane'</a:t>
            </a:r>
            <a:r>
              <a:rPr lang="da-DK" dirty="0"/>
              <a:t>.</a:t>
            </a:r>
          </a:p>
          <a:p>
            <a:r>
              <a:rPr lang="da-DK" dirty="0"/>
              <a:t>Tænk på det som at løbe i en skov man skal hele tiden tage beslutninger for hvert enkelt skridt for ikke at træde forkert, hele tiden tage beslutninger for ikke at falde eller løbe ind i et træ Hvis I ikke ved, hvor banens linjer er, så tør I ikke løbe alt, hvad I kan. I holder igen, fordi I er bange for at løbe forkert. Det er præcis det samme, der sker, hvis I ikke har styr på jeres TD.</a:t>
            </a:r>
          </a:p>
          <a:p>
            <a:r>
              <a:rPr lang="da-DK" dirty="0"/>
              <a:t>Hvad indeholder </a:t>
            </a:r>
            <a:r>
              <a:rPr lang="da-DK" dirty="0" err="1"/>
              <a:t>TD'en</a:t>
            </a:r>
            <a:r>
              <a:rPr lang="da-DK" dirty="0"/>
              <a:t>?</a:t>
            </a:r>
          </a:p>
          <a:p>
            <a:r>
              <a:rPr lang="da-DK" dirty="0"/>
              <a:t>Den indeholder alle de </a:t>
            </a:r>
            <a:r>
              <a:rPr lang="da-DK" b="1" dirty="0"/>
              <a:t>krav fx tolerancer</a:t>
            </a:r>
            <a:r>
              <a:rPr lang="da-DK" dirty="0"/>
              <a:t>, vi skal ramme.</a:t>
            </a:r>
          </a:p>
          <a:p>
            <a:r>
              <a:rPr lang="da-DK" dirty="0"/>
              <a:t>Den indeholder </a:t>
            </a:r>
            <a:r>
              <a:rPr lang="da-DK" b="1" dirty="0"/>
              <a:t>materialespecifikationerne</a:t>
            </a:r>
            <a:r>
              <a:rPr lang="da-DK" dirty="0"/>
              <a:t>. Hvad i har til rådighed</a:t>
            </a:r>
          </a:p>
          <a:p>
            <a:r>
              <a:rPr lang="da-DK" dirty="0"/>
              <a:t>Den indeholder de </a:t>
            </a:r>
            <a:r>
              <a:rPr lang="da-DK" b="1" dirty="0"/>
              <a:t>sikkerhedsregler</a:t>
            </a:r>
            <a:r>
              <a:rPr lang="da-DK" dirty="0"/>
              <a:t>, vi skal overholde.</a:t>
            </a:r>
          </a:p>
          <a:p>
            <a:r>
              <a:rPr lang="da-DK" dirty="0"/>
              <a:t>Vores filosofi i træningslokalet er enkel: </a:t>
            </a:r>
            <a:r>
              <a:rPr lang="da-DK" b="1" dirty="0"/>
              <a:t>Hvis det står i </a:t>
            </a:r>
            <a:r>
              <a:rPr lang="da-DK" b="1" dirty="0" err="1"/>
              <a:t>TD'en</a:t>
            </a:r>
            <a:r>
              <a:rPr lang="da-DK" b="1" dirty="0"/>
              <a:t>, skal det sidde på jeres rygmarv. Vi bliver nødt til at </a:t>
            </a:r>
            <a:r>
              <a:rPr lang="da-DK" dirty="0"/>
              <a:t>dekonstruerer </a:t>
            </a:r>
            <a:r>
              <a:rPr lang="da-DK" dirty="0" err="1"/>
              <a:t>TD'en</a:t>
            </a:r>
            <a:r>
              <a:rPr lang="da-DK" dirty="0"/>
              <a:t>, indtil vi har en liste over alle de elementer, der kan komme i spil. Vi træner ikke 'alt muligt'. Vi træner de ting, vi </a:t>
            </a:r>
            <a:r>
              <a:rPr lang="da-DK" i="1" dirty="0"/>
              <a:t>ved</a:t>
            </a:r>
            <a:r>
              <a:rPr lang="da-DK" dirty="0"/>
              <a:t>, vi kan blive mødt med.</a:t>
            </a:r>
          </a:p>
          <a:p>
            <a:r>
              <a:rPr lang="da-DK" dirty="0"/>
              <a:t>Når I kender jeres 'hegn' – altså jeres rammer – til mindste detalje, så kan I køre med 100% fart ude i Shanghai uden nogensinde at være i tvivl om, hvorvidt I er inden for reglerne. Det er ikke bare træning. Det er at skabe ro i kaos.”</a:t>
            </a:r>
          </a:p>
          <a:p>
            <a:endParaRPr lang="da-DK" dirty="0"/>
          </a:p>
          <a:p>
            <a:pPr marL="158750" indent="0">
              <a:buNone/>
            </a:pPr>
            <a:r>
              <a:rPr lang="da-DK" dirty="0"/>
              <a:t>Hvad gør vi helt præcis i Aalborg? Vi tager de rå data og laver dem om til en </a:t>
            </a:r>
            <a:r>
              <a:rPr lang="da-DK" b="1" dirty="0"/>
              <a:t>kompetenceliste</a:t>
            </a:r>
            <a:r>
              <a:rPr lang="da-DK" dirty="0"/>
              <a:t>.</a:t>
            </a:r>
          </a:p>
          <a:p>
            <a:r>
              <a:rPr lang="da-DK" dirty="0"/>
              <a:t>Vi kigger på </a:t>
            </a:r>
            <a:r>
              <a:rPr lang="da-DK" b="1" dirty="0"/>
              <a:t>tolerancerne</a:t>
            </a:r>
            <a:r>
              <a:rPr lang="da-DK" dirty="0"/>
              <a:t>: Hvor er de punkter, hvor vi skal ramme de her 10 mikrometer?</a:t>
            </a:r>
          </a:p>
          <a:p>
            <a:r>
              <a:rPr lang="da-DK" dirty="0"/>
              <a:t>Vi ser på </a:t>
            </a:r>
            <a:r>
              <a:rPr lang="da-DK" b="1" dirty="0"/>
              <a:t>materialerne</a:t>
            </a:r>
            <a:r>
              <a:rPr lang="da-DK" dirty="0"/>
              <a:t>: Hvad kræver de af os i forhold til feeds og speeds?</a:t>
            </a:r>
          </a:p>
          <a:p>
            <a:r>
              <a:rPr lang="da-DK" dirty="0"/>
              <a:t>Vi ser på </a:t>
            </a:r>
            <a:r>
              <a:rPr lang="da-DK" b="1" dirty="0"/>
              <a:t>sikkerheden</a:t>
            </a:r>
            <a:r>
              <a:rPr lang="da-DK" dirty="0"/>
              <a:t>: Hvad er de absolutte krav, vi aldrig må bryde?</a:t>
            </a:r>
          </a:p>
          <a:p>
            <a:r>
              <a:rPr lang="da-DK" dirty="0"/>
              <a:t>Vi træner ikke 'alt muligt'. Hvis en bestemt type gevindskæring er nævnt i </a:t>
            </a:r>
            <a:r>
              <a:rPr lang="da-DK" dirty="0" err="1"/>
              <a:t>TD'en</a:t>
            </a:r>
            <a:r>
              <a:rPr lang="da-DK" dirty="0"/>
              <a:t>, så træner vi det modul, indtil det sidder i rygmarven.</a:t>
            </a:r>
          </a:p>
          <a:p>
            <a:r>
              <a:rPr lang="da-DK" dirty="0"/>
              <a:t>Når vi gør det her, så flytter vi os fra 'viden' til 'refleks'. I Shanghai skal atleten ikke stå og tænke over, hvad reglerne er. Han skal bare eksekvere de moduler, vi har slebet til i træningslokalet. Det er sådan, vi skaber ro i maskinrummet – ved at fjerne alt gætteri."</a:t>
            </a:r>
          </a:p>
          <a:p>
            <a:endParaRPr lang="da-DK" dirty="0"/>
          </a:p>
          <a:p>
            <a:pPr marL="0" lvl="0" indent="0" algn="l" rtl="0">
              <a:spcBef>
                <a:spcPts val="0"/>
              </a:spcBef>
              <a:spcAft>
                <a:spcPts val="0"/>
              </a:spcAft>
              <a:buNone/>
            </a:pPr>
            <a:endParaRPr dirty="0"/>
          </a:p>
        </p:txBody>
      </p:sp>
      <p:sp>
        <p:nvSpPr>
          <p:cNvPr id="129" name="Google Shape;12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da-DK" dirty="0"/>
              <a:t>"Lad os gøre det helt klart, hvad </a:t>
            </a:r>
            <a:r>
              <a:rPr lang="da-DK" dirty="0" err="1"/>
              <a:t>SAG'en</a:t>
            </a:r>
            <a:r>
              <a:rPr lang="da-DK" dirty="0"/>
              <a:t> er. Det er ikke bare et dokument – det er to ting:</a:t>
            </a:r>
          </a:p>
          <a:p>
            <a:pPr>
              <a:buNone/>
            </a:pPr>
            <a:r>
              <a:rPr lang="da-DK" dirty="0"/>
              <a:t>For det første er det </a:t>
            </a:r>
            <a:r>
              <a:rPr lang="da-DK" b="1" dirty="0"/>
              <a:t>vores kompas</a:t>
            </a:r>
            <a:r>
              <a:rPr lang="da-DK" dirty="0"/>
              <a:t>. Det er det her dokument, der definerer præcis, hvor dommerne måler fra. I CNC-verdenen ved vi, at 0,02 mm målt fra den forkerte flade er en fejlmåling. </a:t>
            </a:r>
            <a:r>
              <a:rPr lang="da-DK" dirty="0" err="1"/>
              <a:t>SAG'en</a:t>
            </a:r>
            <a:r>
              <a:rPr lang="da-DK" dirty="0"/>
              <a:t> fortæller os, hvilket 'nulpunkt' dommeren bruger. Hvis vi træner fra en anden flade, navigerer vi efter et forkert kort, og så lander vi aldrig, hvor vi skal.</a:t>
            </a:r>
          </a:p>
          <a:p>
            <a:pPr>
              <a:buNone/>
            </a:pPr>
            <a:r>
              <a:rPr lang="da-DK" dirty="0"/>
              <a:t>For det andet er det </a:t>
            </a:r>
            <a:r>
              <a:rPr lang="da-DK" b="1" dirty="0"/>
              <a:t>dommerens briller</a:t>
            </a:r>
            <a:r>
              <a:rPr lang="da-DK" dirty="0"/>
              <a:t>. Det er sådan her, dommeren ser jeres produkt, når de har det i hånden. De ser ikke på, om I har knoklet i 4 timer – de ser på, om pasningen lever op til 3-point kriteriet.</a:t>
            </a:r>
          </a:p>
          <a:p>
            <a:pPr>
              <a:buNone/>
            </a:pPr>
            <a:r>
              <a:rPr lang="da-DK" dirty="0"/>
              <a:t>Hvis I vil have 3 point, så skal I kunne svare på:</a:t>
            </a:r>
          </a:p>
          <a:p>
            <a:pPr>
              <a:buFont typeface="+mj-lt"/>
              <a:buAutoNum type="arabicPeriod"/>
            </a:pPr>
            <a:r>
              <a:rPr lang="da-DK" b="1" dirty="0"/>
              <a:t>Hvor måler de fra?</a:t>
            </a:r>
            <a:r>
              <a:rPr lang="da-DK" dirty="0"/>
              <a:t> (Vores kompas)</a:t>
            </a:r>
          </a:p>
          <a:p>
            <a:pPr>
              <a:buFont typeface="+mj-lt"/>
              <a:buAutoNum type="arabicPeriod"/>
            </a:pPr>
            <a:r>
              <a:rPr lang="da-DK" b="1" dirty="0"/>
              <a:t>Hvad kigger de efter?</a:t>
            </a:r>
            <a:r>
              <a:rPr lang="da-DK" dirty="0"/>
              <a:t> (Dommerens briller)</a:t>
            </a:r>
          </a:p>
          <a:p>
            <a:pPr>
              <a:buNone/>
            </a:pPr>
            <a:r>
              <a:rPr lang="da-DK" dirty="0"/>
              <a:t>I træningslokalet tester jeg jer altid ved at spørge: 'Hvis du var dommeren nu, ville du så give dig selv 3 point?'. Det spørgsmål er den hurtigste vej til at fjerne alt det, der ikke giver point. </a:t>
            </a:r>
          </a:p>
          <a:p>
            <a:pPr>
              <a:buNone/>
            </a:pPr>
            <a:r>
              <a:rPr lang="da-DK" dirty="0"/>
              <a:t>Det er den indstilling og tilgang som kan være med til at give medaljer</a:t>
            </a:r>
          </a:p>
          <a:p>
            <a:pPr>
              <a:buNone/>
            </a:pPr>
            <a:endParaRPr lang="da-DK" dirty="0"/>
          </a:p>
          <a:p>
            <a:pPr>
              <a:buNone/>
            </a:pPr>
            <a:endParaRPr lang="da-DK" dirty="0"/>
          </a:p>
          <a:p>
            <a:pPr marL="0" lvl="0" indent="0" algn="l" rtl="0">
              <a:spcBef>
                <a:spcPts val="0"/>
              </a:spcBef>
              <a:spcAft>
                <a:spcPts val="0"/>
              </a:spcAft>
              <a:buNone/>
            </a:pPr>
            <a:endParaRPr dirty="0"/>
          </a:p>
        </p:txBody>
      </p:sp>
      <p:sp>
        <p:nvSpPr>
          <p:cNvPr id="140" name="Google Shape;14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a-DK" b="1" dirty="0"/>
              <a:t>(Stå helt stille. Sænk tempoet en smule. Det her er alvor.)</a:t>
            </a:r>
            <a:endParaRPr lang="da-DK" dirty="0"/>
          </a:p>
          <a:p>
            <a:r>
              <a:rPr lang="da-DK" dirty="0"/>
              <a:t>"Vi har nu kigget på vores kompas og dommerens briller – altså TD og SAG. Vi ved nu præcis, hvad der skal til for at få 3 point.</a:t>
            </a:r>
          </a:p>
          <a:p>
            <a:r>
              <a:rPr lang="da-DK" dirty="0"/>
              <a:t>Men lad os være ærlige: Det er let at læse reglerne, når man sidder på et kontor. Det svære er at eksekvere dem, når der er støj i hallen, uret tikker, og presset stiger.</a:t>
            </a:r>
          </a:p>
          <a:p>
            <a:r>
              <a:rPr lang="da-DK" b="1" dirty="0"/>
              <a:t>(Skift energi – nu skal vi fremad.)</a:t>
            </a:r>
            <a:endParaRPr lang="da-DK" dirty="0"/>
          </a:p>
          <a:p>
            <a:r>
              <a:rPr lang="da-DK" dirty="0"/>
              <a:t>Det er her, vi skifter fokus. At kende kravene gør os ikke til verdensmestre. Det gør os bare vidende. Vi bliver først verdensmestre, når vi bygger en arbejdsproces, der er så stærk, at den kan modstå det pres. Vi skal flytte os fra 'Viden' til 'Udførelse'.</a:t>
            </a:r>
          </a:p>
          <a:p>
            <a:r>
              <a:rPr lang="da-DK" dirty="0"/>
              <a:t>Spørgsmålet er ikke længere: 'Hvad er kravet?' – det ved vi nu. Spørgsmålet er: 'Hvordan bygger vi en maskine af en arbejdsproces, der leverer det resultat hver gang?'</a:t>
            </a:r>
          </a:p>
          <a:p>
            <a:r>
              <a:rPr lang="da-DK" dirty="0"/>
              <a:t>Det gør vi ved at tage vores viden og koble den direkte på vores </a:t>
            </a:r>
            <a:r>
              <a:rPr lang="da-DK" i="1" dirty="0"/>
              <a:t>Arbejdsgang</a:t>
            </a:r>
            <a:r>
              <a:rPr lang="da-DK" dirty="0"/>
              <a:t>. Lad os se på, hvordan vi gør det."</a:t>
            </a:r>
          </a:p>
          <a:p>
            <a:pPr marL="0" lvl="0" indent="0" algn="l" rtl="0">
              <a:spcBef>
                <a:spcPts val="0"/>
              </a:spcBef>
              <a:spcAft>
                <a:spcPts val="0"/>
              </a:spcAft>
              <a:buNone/>
            </a:pPr>
            <a:endParaRPr dirty="0"/>
          </a:p>
        </p:txBody>
      </p:sp>
      <p:sp>
        <p:nvSpPr>
          <p:cNvPr id="159" name="Google Shape;159;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a:extLst>
            <a:ext uri="{FF2B5EF4-FFF2-40B4-BE49-F238E27FC236}">
              <a16:creationId xmlns:a16="http://schemas.microsoft.com/office/drawing/2014/main" id="{7DEEC925-A31F-DCE6-DF15-2AFA29555048}"/>
            </a:ext>
          </a:extLst>
        </p:cNvPr>
        <p:cNvGrpSpPr/>
        <p:nvPr/>
      </p:nvGrpSpPr>
      <p:grpSpPr>
        <a:xfrm>
          <a:off x="0" y="0"/>
          <a:ext cx="0" cy="0"/>
          <a:chOff x="0" y="0"/>
          <a:chExt cx="0" cy="0"/>
        </a:xfrm>
      </p:grpSpPr>
      <p:sp>
        <p:nvSpPr>
          <p:cNvPr id="158" name="Google Shape;158;p6:notes">
            <a:extLst>
              <a:ext uri="{FF2B5EF4-FFF2-40B4-BE49-F238E27FC236}">
                <a16:creationId xmlns:a16="http://schemas.microsoft.com/office/drawing/2014/main" id="{EEA78CC4-9B80-E6FA-8E80-D8DF627B03D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da-DK" dirty="0"/>
              <a:t>Prøv at kigge på overskriften: </a:t>
            </a:r>
            <a:r>
              <a:rPr lang="da-DK" i="1" dirty="0" err="1"/>
              <a:t>Familiarization</a:t>
            </a:r>
            <a:r>
              <a:rPr lang="da-DK" i="1" dirty="0"/>
              <a:t> Day</a:t>
            </a:r>
            <a:r>
              <a:rPr lang="da-DK" dirty="0"/>
              <a:t>. Mange ser det som en hyggedag, hvor man lige skal se maskinerne eller udstyret an. For os? For os er det </a:t>
            </a:r>
            <a:r>
              <a:rPr lang="da-DK" b="1" dirty="0"/>
              <a:t>aktiveringsdagen</a:t>
            </a:r>
            <a:r>
              <a:rPr lang="da-DK" dirty="0"/>
              <a:t>.</a:t>
            </a:r>
          </a:p>
          <a:p>
            <a:r>
              <a:rPr lang="da-DK" dirty="0"/>
              <a:t>Det er her, vi tager alt det, vi har bygget op i Aalborg, og validerer det mod virkeligheden i Shanghai.</a:t>
            </a:r>
          </a:p>
          <a:p>
            <a:r>
              <a:rPr lang="da-DK" b="1" dirty="0"/>
              <a:t>(Skift gear – bliv mere taktisk)</a:t>
            </a:r>
            <a:endParaRPr lang="da-DK" dirty="0"/>
          </a:p>
          <a:p>
            <a:r>
              <a:rPr lang="da-DK" dirty="0"/>
              <a:t>Det er dagen, hvor vi låser vores autopilot. Vi finder nulpunkterne, vi tjekker maskinens nykker, og vi organiserer stationen, så den føles som hjemmebane. Uden en knivskarp </a:t>
            </a:r>
            <a:r>
              <a:rPr lang="da-DK" dirty="0" err="1"/>
              <a:t>Fam</a:t>
            </a:r>
            <a:r>
              <a:rPr lang="da-DK" dirty="0"/>
              <a:t> Day er vores systematik bare en teori.</a:t>
            </a:r>
          </a:p>
          <a:p>
            <a:r>
              <a:rPr lang="da-DK" dirty="0"/>
              <a:t>Når vi forlader hallen den dag, skal alt sidde i skabet. Det er her, fundamentet for sejren bliver støbt – længe før konkurrencen overhovedet er startet."</a:t>
            </a:r>
          </a:p>
          <a:p>
            <a:pPr marL="0" lvl="0" indent="0" algn="l" rtl="0">
              <a:spcBef>
                <a:spcPts val="0"/>
              </a:spcBef>
              <a:spcAft>
                <a:spcPts val="0"/>
              </a:spcAft>
              <a:buNone/>
            </a:pPr>
            <a:endParaRPr dirty="0"/>
          </a:p>
        </p:txBody>
      </p:sp>
      <p:sp>
        <p:nvSpPr>
          <p:cNvPr id="159" name="Google Shape;159;p6:notes">
            <a:extLst>
              <a:ext uri="{FF2B5EF4-FFF2-40B4-BE49-F238E27FC236}">
                <a16:creationId xmlns:a16="http://schemas.microsoft.com/office/drawing/2014/main" id="{F40EF5A1-CBA1-1D7B-F983-26C3C287B73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1004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381000" y="685800"/>
            <a:ext cx="6096000" cy="3429000"/>
          </a:xfrm>
        </p:spPr>
      </p:sp>
      <p:sp>
        <p:nvSpPr>
          <p:cNvPr id="3" name="Pladsholder til noter 2"/>
          <p:cNvSpPr>
            <a:spLocks noGrp="1"/>
          </p:cNvSpPr>
          <p:nvPr>
            <p:ph type="body" idx="1"/>
          </p:nvPr>
        </p:nvSpPr>
        <p:spPr/>
        <p:txBody>
          <a:bodyPr/>
          <a:lstStyle/>
          <a:p>
            <a:r>
              <a:rPr lang="da-DK" b="1" dirty="0"/>
              <a:t>(Stå helt stille. Lad budskabet synke ind.)</a:t>
            </a:r>
            <a:endParaRPr lang="da-DK" dirty="0"/>
          </a:p>
          <a:p>
            <a:r>
              <a:rPr lang="da-DK" dirty="0"/>
              <a:t>"Når vi taler om performance, taler vi ikke om magi. Vi taler om </a:t>
            </a:r>
            <a:r>
              <a:rPr lang="da-DK" b="1" dirty="0"/>
              <a:t>eksekvering</a:t>
            </a:r>
            <a:r>
              <a:rPr lang="da-DK" dirty="0"/>
              <a:t>.</a:t>
            </a:r>
          </a:p>
          <a:p>
            <a:r>
              <a:rPr lang="da-DK" dirty="0"/>
              <a:t>I Shanghai vinder vi ikke ved at være 'heldige'. Vi vinder ved at være </a:t>
            </a:r>
            <a:r>
              <a:rPr lang="da-DK" b="1" dirty="0"/>
              <a:t>kedeligt stabile</a:t>
            </a:r>
            <a:r>
              <a:rPr lang="da-DK" dirty="0"/>
              <a:t>.</a:t>
            </a:r>
          </a:p>
          <a:p>
            <a:r>
              <a:rPr lang="da-DK" dirty="0"/>
              <a:t>Vi flytter os fra talent til ren resultat-fokus. Hver eneste bevægelse skal være optimeret til at ramme de 3 point i </a:t>
            </a:r>
            <a:r>
              <a:rPr lang="da-DK" dirty="0" err="1"/>
              <a:t>SAG’en</a:t>
            </a:r>
            <a:r>
              <a:rPr lang="da-DK" dirty="0"/>
              <a:t>. Performance er evnen til at levere det samme resultat under pres, som man kan i det stille træningslokale.</a:t>
            </a:r>
          </a:p>
          <a:p>
            <a:r>
              <a:rPr lang="da-DK" b="1" dirty="0"/>
              <a:t>(Hold en pause her. Peg på jeres systematik.)</a:t>
            </a:r>
            <a:endParaRPr lang="da-DK" dirty="0"/>
          </a:p>
          <a:p>
            <a:r>
              <a:rPr lang="da-DK" dirty="0"/>
              <a:t>Det er 100% systematik. 0% tilfældighed.</a:t>
            </a:r>
          </a:p>
          <a:p>
            <a:r>
              <a:rPr lang="da-DK" dirty="0"/>
              <a:t>Vi præsterer ikke for at præstere. Vi præsterer for at blive målt. Og når vi står derovre, så ved vi, at hvis vi stoler på processen, så kommer resultatet automatisk."</a:t>
            </a:r>
          </a:p>
          <a:p>
            <a:endParaRPr lang="da-DK" dirty="0"/>
          </a:p>
        </p:txBody>
      </p:sp>
    </p:spTree>
    <p:extLst>
      <p:ext uri="{BB962C8B-B14F-4D97-AF65-F5344CB8AC3E}">
        <p14:creationId xmlns:p14="http://schemas.microsoft.com/office/powerpoint/2010/main" val="758807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5" name="Google Shape;85;p13" descr="image.png"/>
          <p:cNvPicPr preferRelativeResize="0"/>
          <p:nvPr/>
        </p:nvPicPr>
        <p:blipFill rotWithShape="1">
          <a:blip r:embed="rId4">
            <a:alphaModFix/>
          </a:blip>
          <a:srcRect/>
          <a:stretch/>
        </p:blipFill>
        <p:spPr>
          <a:xfrm>
            <a:off x="762000" y="4149030"/>
            <a:ext cx="10668000" cy="619125"/>
          </a:xfrm>
          <a:prstGeom prst="rect">
            <a:avLst/>
          </a:prstGeom>
          <a:noFill/>
          <a:ln>
            <a:noFill/>
          </a:ln>
        </p:spPr>
      </p:pic>
      <p:sp>
        <p:nvSpPr>
          <p:cNvPr id="86" name="Google Shape;86;p13"/>
          <p:cNvSpPr txBox="1"/>
          <p:nvPr/>
        </p:nvSpPr>
        <p:spPr>
          <a:xfrm>
            <a:off x="495300" y="2089844"/>
            <a:ext cx="11201400" cy="914096"/>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5400" b="1" i="0" u="none" strike="noStrike" cap="none" dirty="0">
                <a:solidFill>
                  <a:srgbClr val="C8102E"/>
                </a:solidFill>
                <a:latin typeface="Poppins"/>
                <a:ea typeface="Poppins"/>
                <a:cs typeface="Poppins"/>
                <a:sym typeface="Poppins"/>
              </a:rPr>
              <a:t>VM-</a:t>
            </a:r>
            <a:r>
              <a:rPr lang="en-US" sz="5400" b="1" i="0" u="none" strike="noStrike" cap="none" dirty="0" err="1">
                <a:solidFill>
                  <a:srgbClr val="C8102E"/>
                </a:solidFill>
                <a:latin typeface="Poppins"/>
                <a:ea typeface="Poppins"/>
                <a:cs typeface="Poppins"/>
                <a:sym typeface="Poppins"/>
              </a:rPr>
              <a:t>koden</a:t>
            </a:r>
            <a:r>
              <a:rPr lang="en-US" sz="5400" b="1" i="0" u="none" strike="noStrike" cap="none" dirty="0">
                <a:solidFill>
                  <a:srgbClr val="C8102E"/>
                </a:solidFill>
                <a:latin typeface="Poppins"/>
                <a:ea typeface="Poppins"/>
                <a:cs typeface="Poppins"/>
                <a:sym typeface="Poppins"/>
              </a:rPr>
              <a:t> </a:t>
            </a:r>
            <a:endParaRPr dirty="0"/>
          </a:p>
        </p:txBody>
      </p:sp>
      <p:sp>
        <p:nvSpPr>
          <p:cNvPr id="87" name="Google Shape;87;p13"/>
          <p:cNvSpPr txBox="1"/>
          <p:nvPr/>
        </p:nvSpPr>
        <p:spPr>
          <a:xfrm>
            <a:off x="762000" y="3034605"/>
            <a:ext cx="10668000" cy="969496"/>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250" b="0" i="0" u="none" strike="noStrike" cap="none" dirty="0">
                <a:solidFill>
                  <a:srgbClr val="64748B"/>
                </a:solidFill>
                <a:latin typeface="Lato"/>
                <a:ea typeface="Lato"/>
                <a:cs typeface="Lato"/>
                <a:sym typeface="Lato"/>
              </a:rPr>
              <a:t>Fra DM </a:t>
            </a:r>
            <a:r>
              <a:rPr lang="en-US" sz="2250" b="0" i="0" u="none" strike="noStrike" cap="none" dirty="0" err="1">
                <a:solidFill>
                  <a:srgbClr val="64748B"/>
                </a:solidFill>
                <a:latin typeface="Lato"/>
                <a:ea typeface="Lato"/>
                <a:cs typeface="Lato"/>
                <a:sym typeface="Lato"/>
              </a:rPr>
              <a:t>i</a:t>
            </a:r>
            <a:r>
              <a:rPr lang="en-US" sz="2250" b="0" i="0" u="none" strike="noStrike" cap="none" dirty="0">
                <a:solidFill>
                  <a:srgbClr val="64748B"/>
                </a:solidFill>
                <a:latin typeface="Lato"/>
                <a:ea typeface="Lato"/>
                <a:cs typeface="Lato"/>
                <a:sym typeface="Lato"/>
              </a:rPr>
              <a:t> Skills </a:t>
            </a:r>
            <a:r>
              <a:rPr lang="en-US" sz="2250" b="0" i="0" u="none" strike="noStrike" cap="none" dirty="0" err="1">
                <a:solidFill>
                  <a:srgbClr val="64748B"/>
                </a:solidFill>
                <a:latin typeface="Lato"/>
                <a:ea typeface="Lato"/>
                <a:cs typeface="Lato"/>
                <a:sym typeface="Lato"/>
              </a:rPr>
              <a:t>til</a:t>
            </a:r>
            <a:r>
              <a:rPr lang="en-US" sz="2250" b="0" i="0" u="none" strike="noStrike" cap="none" dirty="0">
                <a:solidFill>
                  <a:srgbClr val="64748B"/>
                </a:solidFill>
                <a:latin typeface="Lato"/>
                <a:ea typeface="Lato"/>
                <a:cs typeface="Lato"/>
                <a:sym typeface="Lato"/>
              </a:rPr>
              <a:t> VM-Elite </a:t>
            </a:r>
            <a:r>
              <a:rPr lang="en-US" sz="2250" b="0" i="0" u="none" strike="noStrike" cap="none" dirty="0" err="1">
                <a:solidFill>
                  <a:srgbClr val="64748B"/>
                </a:solidFill>
                <a:latin typeface="Lato"/>
                <a:ea typeface="Lato"/>
                <a:cs typeface="Lato"/>
                <a:sym typeface="Lato"/>
              </a:rPr>
              <a:t>i</a:t>
            </a:r>
            <a:r>
              <a:rPr lang="en-US" sz="2250" b="0" i="0" u="none" strike="noStrike" cap="none" dirty="0">
                <a:solidFill>
                  <a:srgbClr val="64748B"/>
                </a:solidFill>
                <a:latin typeface="Lato"/>
                <a:ea typeface="Lato"/>
                <a:cs typeface="Lato"/>
                <a:sym typeface="Lato"/>
              </a:rPr>
              <a:t> Shanghai</a:t>
            </a:r>
          </a:p>
          <a:p>
            <a:pPr marL="0" marR="0" lvl="0" indent="0" algn="ctr" rtl="0">
              <a:lnSpc>
                <a:spcPct val="140000"/>
              </a:lnSpc>
              <a:spcBef>
                <a:spcPts val="0"/>
              </a:spcBef>
              <a:spcAft>
                <a:spcPts val="0"/>
              </a:spcAft>
              <a:buNone/>
            </a:pPr>
            <a:r>
              <a:rPr lang="en-US" sz="2250" dirty="0">
                <a:solidFill>
                  <a:srgbClr val="64748B"/>
                </a:solidFill>
                <a:latin typeface="Lato"/>
                <a:ea typeface="Lato"/>
                <a:cs typeface="Lato"/>
                <a:sym typeface="Lato"/>
              </a:rPr>
              <a:t>-</a:t>
            </a:r>
            <a:r>
              <a:rPr lang="en-US" sz="2250" dirty="0" err="1">
                <a:solidFill>
                  <a:srgbClr val="64748B"/>
                </a:solidFill>
                <a:latin typeface="Lato"/>
                <a:ea typeface="Lato"/>
                <a:cs typeface="Lato"/>
                <a:sym typeface="Lato"/>
              </a:rPr>
              <a:t>Sådan</a:t>
            </a:r>
            <a:r>
              <a:rPr lang="en-US" sz="2250" dirty="0">
                <a:solidFill>
                  <a:srgbClr val="64748B"/>
                </a:solidFill>
                <a:latin typeface="Lato"/>
                <a:ea typeface="Lato"/>
                <a:cs typeface="Lato"/>
                <a:sym typeface="Lato"/>
              </a:rPr>
              <a:t> </a:t>
            </a:r>
            <a:r>
              <a:rPr lang="en-US" sz="2250" dirty="0" err="1">
                <a:solidFill>
                  <a:srgbClr val="64748B"/>
                </a:solidFill>
                <a:latin typeface="Lato"/>
                <a:ea typeface="Lato"/>
                <a:cs typeface="Lato"/>
                <a:sym typeface="Lato"/>
              </a:rPr>
              <a:t>gør</a:t>
            </a:r>
            <a:r>
              <a:rPr lang="en-US" sz="2250" dirty="0">
                <a:solidFill>
                  <a:srgbClr val="64748B"/>
                </a:solidFill>
                <a:latin typeface="Lato"/>
                <a:ea typeface="Lato"/>
                <a:cs typeface="Lato"/>
                <a:sym typeface="Lato"/>
              </a:rPr>
              <a:t> vi </a:t>
            </a:r>
            <a:r>
              <a:rPr lang="en-US" sz="2250" dirty="0" err="1">
                <a:solidFill>
                  <a:srgbClr val="64748B"/>
                </a:solidFill>
                <a:latin typeface="Lato"/>
                <a:ea typeface="Lato"/>
                <a:cs typeface="Lato"/>
                <a:sym typeface="Lato"/>
              </a:rPr>
              <a:t>os</a:t>
            </a:r>
            <a:r>
              <a:rPr lang="en-US" sz="2250" dirty="0">
                <a:solidFill>
                  <a:srgbClr val="64748B"/>
                </a:solidFill>
                <a:latin typeface="Lato"/>
                <a:ea typeface="Lato"/>
                <a:cs typeface="Lato"/>
                <a:sym typeface="Lato"/>
              </a:rPr>
              <a:t> </a:t>
            </a:r>
            <a:r>
              <a:rPr lang="en-US" sz="2250" dirty="0" err="1">
                <a:solidFill>
                  <a:srgbClr val="64748B"/>
                </a:solidFill>
                <a:latin typeface="Lato"/>
                <a:ea typeface="Lato"/>
                <a:cs typeface="Lato"/>
                <a:sym typeface="Lato"/>
              </a:rPr>
              <a:t>klar</a:t>
            </a:r>
            <a:r>
              <a:rPr lang="en-US" sz="2250" dirty="0">
                <a:solidFill>
                  <a:srgbClr val="64748B"/>
                </a:solidFill>
                <a:latin typeface="Lato"/>
                <a:ea typeface="Lato"/>
                <a:cs typeface="Lato"/>
                <a:sym typeface="Lato"/>
              </a:rPr>
              <a:t> </a:t>
            </a:r>
            <a:r>
              <a:rPr lang="en-US" sz="2250" dirty="0" err="1">
                <a:solidFill>
                  <a:srgbClr val="64748B"/>
                </a:solidFill>
                <a:latin typeface="Lato"/>
                <a:ea typeface="Lato"/>
                <a:cs typeface="Lato"/>
                <a:sym typeface="Lato"/>
              </a:rPr>
              <a:t>til</a:t>
            </a:r>
            <a:r>
              <a:rPr lang="en-US" sz="2250" dirty="0">
                <a:solidFill>
                  <a:srgbClr val="64748B"/>
                </a:solidFill>
                <a:latin typeface="Lato"/>
                <a:ea typeface="Lato"/>
                <a:cs typeface="Lato"/>
                <a:sym typeface="Lato"/>
              </a:rPr>
              <a:t> Shanghai</a:t>
            </a:r>
            <a:endParaRPr dirty="0"/>
          </a:p>
        </p:txBody>
      </p:sp>
      <p:sp>
        <p:nvSpPr>
          <p:cNvPr id="88" name="Google Shape;88;p13"/>
          <p:cNvSpPr txBox="1"/>
          <p:nvPr/>
        </p:nvSpPr>
        <p:spPr>
          <a:xfrm>
            <a:off x="762000" y="4358580"/>
            <a:ext cx="10668000" cy="3231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1" i="0" u="none" strike="noStrike" cap="none" dirty="0">
                <a:solidFill>
                  <a:srgbClr val="333333"/>
                </a:solidFill>
                <a:latin typeface="Lato"/>
                <a:ea typeface="Lato"/>
                <a:cs typeface="Lato"/>
                <a:sym typeface="Lato"/>
              </a:rPr>
              <a:t>True Tylak</a:t>
            </a:r>
            <a:r>
              <a:rPr lang="en-US" sz="1500" b="0" i="0" u="none" strike="noStrike" cap="none" dirty="0">
                <a:solidFill>
                  <a:srgbClr val="333333"/>
                </a:solidFill>
                <a:latin typeface="Lato"/>
                <a:ea typeface="Lato"/>
                <a:cs typeface="Lato"/>
                <a:sym typeface="Lato"/>
              </a:rPr>
              <a:t> | </a:t>
            </a:r>
            <a:r>
              <a:rPr lang="en-US" sz="1500" b="0" i="0" u="none" strike="noStrike" cap="none" dirty="0" err="1">
                <a:solidFill>
                  <a:srgbClr val="333333"/>
                </a:solidFill>
                <a:latin typeface="Lato"/>
                <a:ea typeface="Lato"/>
                <a:cs typeface="Lato"/>
                <a:sym typeface="Lato"/>
              </a:rPr>
              <a:t>Træner</a:t>
            </a:r>
            <a:r>
              <a:rPr lang="en-US" sz="1500" b="0" i="0" u="none" strike="noStrike" cap="none" dirty="0">
                <a:solidFill>
                  <a:srgbClr val="333333"/>
                </a:solidFill>
                <a:latin typeface="Lato"/>
                <a:ea typeface="Lato"/>
                <a:cs typeface="Lato"/>
                <a:sym typeface="Lato"/>
              </a:rPr>
              <a:t> | Shanghai 2026 Expert</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75" name="Google Shape;175;p19" descr="image.png"/>
          <p:cNvPicPr preferRelativeResize="0"/>
          <p:nvPr/>
        </p:nvPicPr>
        <p:blipFill rotWithShape="1">
          <a:blip r:embed="rId4">
            <a:alphaModFix/>
          </a:blip>
          <a:srcRect/>
          <a:stretch/>
        </p:blipFill>
        <p:spPr>
          <a:xfrm>
            <a:off x="762000" y="4974728"/>
            <a:ext cx="10668000" cy="504825"/>
          </a:xfrm>
          <a:prstGeom prst="rect">
            <a:avLst/>
          </a:prstGeom>
          <a:noFill/>
          <a:ln>
            <a:noFill/>
          </a:ln>
        </p:spPr>
      </p:pic>
      <p:pic>
        <p:nvPicPr>
          <p:cNvPr id="176" name="Google Shape;176;p19" descr="image.png"/>
          <p:cNvPicPr preferRelativeResize="0"/>
          <p:nvPr/>
        </p:nvPicPr>
        <p:blipFill rotWithShape="1">
          <a:blip r:embed="rId5">
            <a:alphaModFix/>
          </a:blip>
          <a:srcRect/>
          <a:stretch/>
        </p:blipFill>
        <p:spPr>
          <a:xfrm>
            <a:off x="762000" y="1378446"/>
            <a:ext cx="10668000" cy="952500"/>
          </a:xfrm>
          <a:prstGeom prst="rect">
            <a:avLst/>
          </a:prstGeom>
          <a:noFill/>
          <a:ln>
            <a:noFill/>
          </a:ln>
        </p:spPr>
      </p:pic>
      <p:sp>
        <p:nvSpPr>
          <p:cNvPr id="177" name="Google Shape;177;p19"/>
          <p:cNvSpPr txBox="1"/>
          <p:nvPr/>
        </p:nvSpPr>
        <p:spPr>
          <a:xfrm>
            <a:off x="495300" y="2616696"/>
            <a:ext cx="11201400" cy="85725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4500" b="1" i="0" u="none" strike="noStrike" cap="none">
                <a:solidFill>
                  <a:srgbClr val="FFFFFF"/>
                </a:solidFill>
                <a:latin typeface="Poppins"/>
                <a:ea typeface="Poppins"/>
                <a:cs typeface="Poppins"/>
                <a:sym typeface="Poppins"/>
              </a:rPr>
              <a:t>Running for Gold</a:t>
            </a:r>
            <a:endParaRPr/>
          </a:p>
        </p:txBody>
      </p:sp>
      <p:sp>
        <p:nvSpPr>
          <p:cNvPr id="178" name="Google Shape;178;p19"/>
          <p:cNvSpPr txBox="1"/>
          <p:nvPr/>
        </p:nvSpPr>
        <p:spPr>
          <a:xfrm>
            <a:off x="2286000" y="3473946"/>
            <a:ext cx="7620000" cy="904863"/>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100" b="0" i="0" u="none" strike="noStrike" cap="none" dirty="0" err="1">
                <a:solidFill>
                  <a:srgbClr val="FFFFFF"/>
                </a:solidFill>
                <a:latin typeface="Lato"/>
                <a:ea typeface="Lato"/>
                <a:cs typeface="Lato"/>
                <a:sym typeface="Lato"/>
              </a:rPr>
              <a:t>Løbeture</a:t>
            </a:r>
            <a:r>
              <a:rPr lang="en-US" sz="2100" b="0" i="0" u="none" strike="noStrike" cap="none" dirty="0">
                <a:solidFill>
                  <a:srgbClr val="FFFFFF"/>
                </a:solidFill>
                <a:latin typeface="Lato"/>
                <a:ea typeface="Lato"/>
                <a:cs typeface="Lato"/>
                <a:sym typeface="Lato"/>
              </a:rPr>
              <a:t> er </a:t>
            </a:r>
            <a:r>
              <a:rPr lang="en-US" sz="2100" b="0" i="0" u="none" strike="noStrike" cap="none" dirty="0" err="1">
                <a:solidFill>
                  <a:srgbClr val="FFFFFF"/>
                </a:solidFill>
                <a:latin typeface="Lato"/>
                <a:ea typeface="Lato"/>
                <a:cs typeface="Lato"/>
                <a:sym typeface="Lato"/>
              </a:rPr>
              <a:t>en</a:t>
            </a:r>
            <a:r>
              <a:rPr lang="en-US" sz="2100" b="0" i="0" u="none" strike="noStrike" cap="none" dirty="0">
                <a:solidFill>
                  <a:srgbClr val="FFFFFF"/>
                </a:solidFill>
                <a:latin typeface="Lato"/>
                <a:ea typeface="Lato"/>
                <a:cs typeface="Lato"/>
                <a:sym typeface="Lato"/>
              </a:rPr>
              <a:t> fast del </a:t>
            </a:r>
            <a:r>
              <a:rPr lang="en-US" sz="2100" b="0" i="0" u="none" strike="noStrike" cap="none" dirty="0" err="1">
                <a:solidFill>
                  <a:srgbClr val="FFFFFF"/>
                </a:solidFill>
                <a:latin typeface="Lato"/>
                <a:ea typeface="Lato"/>
                <a:cs typeface="Lato"/>
                <a:sym typeface="Lato"/>
              </a:rPr>
              <a:t>af</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træningen</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Hvorfor</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Fordi</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fysisk</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udholdenhed</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sikrer</a:t>
            </a:r>
            <a:r>
              <a:rPr lang="en-US" sz="2100" b="0" i="0" u="none" strike="noStrike" cap="none" dirty="0">
                <a:solidFill>
                  <a:srgbClr val="FFFFFF"/>
                </a:solidFill>
                <a:latin typeface="Lato"/>
                <a:ea typeface="Lato"/>
                <a:cs typeface="Lato"/>
                <a:sym typeface="Lato"/>
              </a:rPr>
              <a:t> 100% mental </a:t>
            </a:r>
            <a:r>
              <a:rPr lang="en-US" sz="2100" b="0" i="0" u="none" strike="noStrike" cap="none" dirty="0" err="1">
                <a:solidFill>
                  <a:srgbClr val="FFFFFF"/>
                </a:solidFill>
                <a:latin typeface="Lato"/>
                <a:ea typeface="Lato"/>
                <a:cs typeface="Lato"/>
                <a:sym typeface="Lato"/>
              </a:rPr>
              <a:t>energi</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på</a:t>
            </a:r>
            <a:r>
              <a:rPr lang="en-US" sz="2100" b="0" i="0" u="none" strike="noStrike" cap="none" dirty="0">
                <a:solidFill>
                  <a:srgbClr val="FFFFFF"/>
                </a:solidFill>
                <a:latin typeface="Lato"/>
                <a:ea typeface="Lato"/>
                <a:cs typeface="Lato"/>
                <a:sym typeface="Lato"/>
              </a:rPr>
              <a:t> </a:t>
            </a:r>
            <a:r>
              <a:rPr lang="en-US" sz="2100" b="0" i="0" u="none" strike="noStrike" cap="none" dirty="0" err="1">
                <a:solidFill>
                  <a:srgbClr val="FFFFFF"/>
                </a:solidFill>
                <a:latin typeface="Lato"/>
                <a:ea typeface="Lato"/>
                <a:cs typeface="Lato"/>
                <a:sym typeface="Lato"/>
              </a:rPr>
              <a:t>dag</a:t>
            </a:r>
            <a:r>
              <a:rPr lang="en-US" sz="2100" b="0" i="0" u="none" strike="noStrike" cap="none" dirty="0">
                <a:solidFill>
                  <a:srgbClr val="FFFFFF"/>
                </a:solidFill>
                <a:latin typeface="Lato"/>
                <a:ea typeface="Lato"/>
                <a:cs typeface="Lato"/>
                <a:sym typeface="Lato"/>
              </a:rPr>
              <a:t> 3 </a:t>
            </a:r>
            <a:r>
              <a:rPr lang="en-US" sz="2100" b="0" i="0" u="none" strike="noStrike" cap="none" dirty="0" err="1">
                <a:solidFill>
                  <a:srgbClr val="FFFFFF"/>
                </a:solidFill>
                <a:latin typeface="Lato"/>
                <a:ea typeface="Lato"/>
                <a:cs typeface="Lato"/>
                <a:sym typeface="Lato"/>
              </a:rPr>
              <a:t>og</a:t>
            </a:r>
            <a:r>
              <a:rPr lang="en-US" sz="2100" b="0" i="0" u="none" strike="noStrike" cap="none" dirty="0">
                <a:solidFill>
                  <a:srgbClr val="FFFFFF"/>
                </a:solidFill>
                <a:latin typeface="Lato"/>
                <a:ea typeface="Lato"/>
                <a:cs typeface="Lato"/>
                <a:sym typeface="Lato"/>
              </a:rPr>
              <a:t> 4.</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0B1D0-933A-5BA5-2BC9-E299A415D353}"/>
              </a:ext>
            </a:extLst>
          </p:cNvPr>
          <p:cNvSpPr>
            <a:spLocks noGrp="1"/>
          </p:cNvSpPr>
          <p:nvPr>
            <p:ph type="title"/>
          </p:nvPr>
        </p:nvSpPr>
        <p:spPr/>
        <p:txBody>
          <a:bodyPr/>
          <a:lstStyle/>
          <a:p>
            <a:endParaRPr lang="da-DK"/>
          </a:p>
        </p:txBody>
      </p:sp>
      <p:sp>
        <p:nvSpPr>
          <p:cNvPr id="3" name="Pladsholder til tekst 2">
            <a:extLst>
              <a:ext uri="{FF2B5EF4-FFF2-40B4-BE49-F238E27FC236}">
                <a16:creationId xmlns:a16="http://schemas.microsoft.com/office/drawing/2014/main" id="{6F344825-BE10-8F65-E5FF-AF3651E5CF9F}"/>
              </a:ext>
            </a:extLst>
          </p:cNvPr>
          <p:cNvSpPr>
            <a:spLocks noGrp="1"/>
          </p:cNvSpPr>
          <p:nvPr>
            <p:ph type="body" idx="1"/>
          </p:nvPr>
        </p:nvSpPr>
        <p:spPr/>
        <p:txBody>
          <a:bodyPr/>
          <a:lstStyle/>
          <a:p>
            <a:endParaRPr lang="da-DK"/>
          </a:p>
        </p:txBody>
      </p:sp>
      <p:pic>
        <p:nvPicPr>
          <p:cNvPr id="5" name="Billede 4">
            <a:extLst>
              <a:ext uri="{FF2B5EF4-FFF2-40B4-BE49-F238E27FC236}">
                <a16:creationId xmlns:a16="http://schemas.microsoft.com/office/drawing/2014/main" id="{04D4DEBE-632C-BB9D-A6AD-459F0690CF2C}"/>
              </a:ext>
            </a:extLst>
          </p:cNvPr>
          <p:cNvPicPr>
            <a:picLocks noChangeAspect="1"/>
          </p:cNvPicPr>
          <p:nvPr/>
        </p:nvPicPr>
        <p:blipFill>
          <a:blip r:embed="rId3"/>
          <a:stretch>
            <a:fillRect/>
          </a:stretch>
        </p:blipFill>
        <p:spPr>
          <a:xfrm>
            <a:off x="0" y="0"/>
            <a:ext cx="12191999" cy="6858000"/>
          </a:xfrm>
          <a:prstGeom prst="rect">
            <a:avLst/>
          </a:prstGeom>
        </p:spPr>
      </p:pic>
    </p:spTree>
    <p:extLst>
      <p:ext uri="{BB962C8B-B14F-4D97-AF65-F5344CB8AC3E}">
        <p14:creationId xmlns:p14="http://schemas.microsoft.com/office/powerpoint/2010/main" val="1168477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8102E"/>
        </a:solidFill>
        <a:effectLst/>
      </p:bgPr>
    </p:bg>
    <p:spTree>
      <p:nvGrpSpPr>
        <p:cNvPr id="1" name="Shape 249"/>
        <p:cNvGrpSpPr/>
        <p:nvPr/>
      </p:nvGrpSpPr>
      <p:grpSpPr>
        <a:xfrm>
          <a:off x="0" y="0"/>
          <a:ext cx="0" cy="0"/>
          <a:chOff x="0" y="0"/>
          <a:chExt cx="0" cy="0"/>
        </a:xfrm>
      </p:grpSpPr>
      <p:pic>
        <p:nvPicPr>
          <p:cNvPr id="250" name="Google Shape;250;p2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51" name="Google Shape;251;p24" descr="image.png"/>
          <p:cNvPicPr preferRelativeResize="0"/>
          <p:nvPr/>
        </p:nvPicPr>
        <p:blipFill rotWithShape="1">
          <a:blip r:embed="rId4">
            <a:alphaModFix/>
          </a:blip>
          <a:srcRect/>
          <a:stretch/>
        </p:blipFill>
        <p:spPr>
          <a:xfrm>
            <a:off x="762000" y="4780508"/>
            <a:ext cx="10668000" cy="619125"/>
          </a:xfrm>
          <a:prstGeom prst="rect">
            <a:avLst/>
          </a:prstGeom>
          <a:noFill/>
          <a:ln>
            <a:noFill/>
          </a:ln>
        </p:spPr>
      </p:pic>
      <p:pic>
        <p:nvPicPr>
          <p:cNvPr id="252" name="Google Shape;252;p24" descr="image.png"/>
          <p:cNvPicPr preferRelativeResize="0"/>
          <p:nvPr/>
        </p:nvPicPr>
        <p:blipFill rotWithShape="1">
          <a:blip r:embed="rId5">
            <a:alphaModFix/>
          </a:blip>
          <a:srcRect/>
          <a:stretch/>
        </p:blipFill>
        <p:spPr>
          <a:xfrm>
            <a:off x="762000" y="1458217"/>
            <a:ext cx="10668000" cy="952500"/>
          </a:xfrm>
          <a:prstGeom prst="rect">
            <a:avLst/>
          </a:prstGeom>
          <a:noFill/>
          <a:ln>
            <a:noFill/>
          </a:ln>
        </p:spPr>
      </p:pic>
      <p:sp>
        <p:nvSpPr>
          <p:cNvPr id="253" name="Google Shape;253;p24"/>
          <p:cNvSpPr txBox="1"/>
          <p:nvPr/>
        </p:nvSpPr>
        <p:spPr>
          <a:xfrm>
            <a:off x="495300" y="2696467"/>
            <a:ext cx="11201400" cy="942975"/>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None/>
            </a:pPr>
            <a:r>
              <a:rPr lang="en-US" sz="6750" b="1" i="0" u="none" strike="noStrike" cap="none" dirty="0" err="1">
                <a:solidFill>
                  <a:srgbClr val="FFFFFF"/>
                </a:solidFill>
                <a:latin typeface="Poppins"/>
                <a:ea typeface="Poppins"/>
                <a:cs typeface="Poppins"/>
                <a:sym typeface="Poppins"/>
              </a:rPr>
              <a:t>Spørgsmål</a:t>
            </a:r>
            <a:r>
              <a:rPr lang="en-US" sz="6750" b="1" i="0" u="none" strike="noStrike" cap="none" dirty="0">
                <a:solidFill>
                  <a:srgbClr val="FFFFFF"/>
                </a:solidFill>
                <a:latin typeface="Poppins"/>
                <a:ea typeface="Poppins"/>
                <a:cs typeface="Poppins"/>
                <a:sym typeface="Poppins"/>
              </a:rPr>
              <a:t>?</a:t>
            </a:r>
            <a:endParaRPr dirty="0"/>
          </a:p>
        </p:txBody>
      </p:sp>
      <p:sp>
        <p:nvSpPr>
          <p:cNvPr id="254" name="Google Shape;254;p24"/>
          <p:cNvSpPr txBox="1"/>
          <p:nvPr/>
        </p:nvSpPr>
        <p:spPr>
          <a:xfrm>
            <a:off x="762000" y="3639442"/>
            <a:ext cx="10668000" cy="426690"/>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None/>
            </a:pPr>
            <a:r>
              <a:rPr lang="en-US" sz="2400" b="0" i="0" u="none" strike="noStrike" cap="none" dirty="0">
                <a:solidFill>
                  <a:srgbClr val="FFFFFF"/>
                </a:solidFill>
                <a:latin typeface="Lato"/>
                <a:ea typeface="Lato"/>
                <a:cs typeface="Lato"/>
                <a:sym typeface="Lato"/>
              </a:rPr>
              <a:t>Lad </a:t>
            </a:r>
            <a:r>
              <a:rPr lang="en-US" sz="2400" b="0" i="0" u="none" strike="noStrike" cap="none" dirty="0" err="1">
                <a:solidFill>
                  <a:srgbClr val="FFFFFF"/>
                </a:solidFill>
                <a:latin typeface="Lato"/>
                <a:ea typeface="Lato"/>
                <a:cs typeface="Lato"/>
                <a:sym typeface="Lato"/>
              </a:rPr>
              <a:t>os</a:t>
            </a:r>
            <a:r>
              <a:rPr lang="en-US" sz="2400" b="0" i="0" u="none" strike="noStrike" cap="none" dirty="0">
                <a:solidFill>
                  <a:srgbClr val="FFFFFF"/>
                </a:solidFill>
                <a:latin typeface="Lato"/>
                <a:ea typeface="Lato"/>
                <a:cs typeface="Lato"/>
                <a:sym typeface="Lato"/>
              </a:rPr>
              <a:t> </a:t>
            </a:r>
            <a:r>
              <a:rPr lang="en-US" sz="2400" b="0" i="0" u="none" strike="noStrike" cap="none" dirty="0" err="1">
                <a:solidFill>
                  <a:srgbClr val="FFFFFF"/>
                </a:solidFill>
                <a:latin typeface="Lato"/>
                <a:ea typeface="Lato"/>
                <a:cs typeface="Lato"/>
                <a:sym typeface="Lato"/>
              </a:rPr>
              <a:t>vinde</a:t>
            </a:r>
            <a:r>
              <a:rPr lang="en-US" sz="2400" b="0" i="0" u="none" strike="noStrike" cap="none" dirty="0">
                <a:solidFill>
                  <a:srgbClr val="FFFFFF"/>
                </a:solidFill>
                <a:latin typeface="Lato"/>
                <a:ea typeface="Lato"/>
                <a:cs typeface="Lato"/>
                <a:sym typeface="Lato"/>
              </a:rPr>
              <a:t> Shanghai </a:t>
            </a:r>
            <a:r>
              <a:rPr lang="en-US" sz="2400" b="0" i="0" u="none" strike="noStrike" cap="none" dirty="0" err="1">
                <a:solidFill>
                  <a:srgbClr val="FFFFFF"/>
                </a:solidFill>
                <a:latin typeface="Lato"/>
                <a:ea typeface="Lato"/>
                <a:cs typeface="Lato"/>
                <a:sym typeface="Lato"/>
              </a:rPr>
              <a:t>på</a:t>
            </a:r>
            <a:r>
              <a:rPr lang="en-US" sz="2400" b="0" i="0" u="none" strike="noStrike" cap="none" dirty="0">
                <a:solidFill>
                  <a:srgbClr val="FFFFFF"/>
                </a:solidFill>
                <a:latin typeface="Lato"/>
                <a:ea typeface="Lato"/>
                <a:cs typeface="Lato"/>
                <a:sym typeface="Lato"/>
              </a:rPr>
              <a:t> de </a:t>
            </a:r>
            <a:r>
              <a:rPr lang="en-US" sz="2400" b="0" i="0" u="none" strike="noStrike" cap="none" dirty="0" err="1">
                <a:solidFill>
                  <a:srgbClr val="FFFFFF"/>
                </a:solidFill>
                <a:latin typeface="Lato"/>
                <a:ea typeface="Lato"/>
                <a:cs typeface="Lato"/>
                <a:sym typeface="Lato"/>
              </a:rPr>
              <a:t>rigtige</a:t>
            </a:r>
            <a:r>
              <a:rPr lang="en-US" sz="2400" b="0" i="0" u="none" strike="noStrike" cap="none" dirty="0">
                <a:solidFill>
                  <a:srgbClr val="FFFFFF"/>
                </a:solidFill>
                <a:latin typeface="Lato"/>
                <a:ea typeface="Lato"/>
                <a:cs typeface="Lato"/>
                <a:sym typeface="Lato"/>
              </a:rPr>
              <a:t> </a:t>
            </a:r>
            <a:r>
              <a:rPr lang="en-US" sz="2400" b="0" i="0" u="none" strike="noStrike" cap="none" dirty="0" err="1">
                <a:solidFill>
                  <a:srgbClr val="FFFFFF"/>
                </a:solidFill>
                <a:latin typeface="Lato"/>
                <a:ea typeface="Lato"/>
                <a:cs typeface="Lato"/>
                <a:sym typeface="Lato"/>
              </a:rPr>
              <a:t>marginaler</a:t>
            </a:r>
            <a:r>
              <a:rPr lang="en-US" sz="2400" b="0" i="0" u="none" strike="noStrike" cap="none" dirty="0">
                <a:solidFill>
                  <a:srgbClr val="FFFFFF"/>
                </a:solidFill>
                <a:latin typeface="Lato"/>
                <a:ea typeface="Lato"/>
                <a:cs typeface="Lato"/>
                <a:sym typeface="Lato"/>
              </a:rPr>
              <a:t>.</a:t>
            </a:r>
            <a:endParaRPr dirty="0"/>
          </a:p>
        </p:txBody>
      </p:sp>
      <p:sp>
        <p:nvSpPr>
          <p:cNvPr id="255" name="Google Shape;255;p24"/>
          <p:cNvSpPr txBox="1"/>
          <p:nvPr/>
        </p:nvSpPr>
        <p:spPr>
          <a:xfrm>
            <a:off x="762000" y="4990058"/>
            <a:ext cx="10668000" cy="2667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1" i="0" u="none" strike="noStrike" cap="none">
                <a:solidFill>
                  <a:srgbClr val="FFFFFF"/>
                </a:solidFill>
                <a:latin typeface="Lato"/>
                <a:ea typeface="Lato"/>
                <a:cs typeface="Lato"/>
                <a:sym typeface="Lato"/>
              </a:rPr>
              <a:t>True Tylak</a:t>
            </a:r>
            <a:r>
              <a:rPr lang="en-US" sz="1500" b="0" i="0" u="none" strike="noStrike" cap="none">
                <a:solidFill>
                  <a:srgbClr val="FFFFFF"/>
                </a:solidFill>
                <a:latin typeface="Lato"/>
                <a:ea typeface="Lato"/>
                <a:cs typeface="Lato"/>
                <a:sym typeface="Lato"/>
              </a:rPr>
              <a:t> | Landsholdstræner | #SkillsDenmark</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2"/>
        <p:cNvGrpSpPr/>
        <p:nvPr/>
      </p:nvGrpSpPr>
      <p:grpSpPr>
        <a:xfrm>
          <a:off x="0" y="0"/>
          <a:ext cx="0" cy="0"/>
          <a:chOff x="0" y="0"/>
          <a:chExt cx="0" cy="0"/>
        </a:xfrm>
      </p:grpSpPr>
      <p:pic>
        <p:nvPicPr>
          <p:cNvPr id="93" name="Google Shape;93;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94" name="Google Shape;94;p14" descr="image.png"/>
          <p:cNvPicPr preferRelativeResize="0"/>
          <p:nvPr/>
        </p:nvPicPr>
        <p:blipFill rotWithShape="1">
          <a:blip r:embed="rId4">
            <a:alphaModFix/>
          </a:blip>
          <a:srcRect/>
          <a:stretch/>
        </p:blipFill>
        <p:spPr>
          <a:xfrm>
            <a:off x="6881812" y="2009775"/>
            <a:ext cx="4000500" cy="4000500"/>
          </a:xfrm>
          <a:prstGeom prst="rect">
            <a:avLst/>
          </a:prstGeom>
          <a:noFill/>
          <a:ln>
            <a:noFill/>
          </a:ln>
        </p:spPr>
      </p:pic>
      <p:sp>
        <p:nvSpPr>
          <p:cNvPr id="95" name="Google Shape;95;p14"/>
          <p:cNvSpPr txBox="1"/>
          <p:nvPr/>
        </p:nvSpPr>
        <p:spPr>
          <a:xfrm>
            <a:off x="762000" y="762000"/>
            <a:ext cx="11201400" cy="63817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C8102E"/>
                </a:solidFill>
                <a:latin typeface="Poppins"/>
                <a:ea typeface="Poppins"/>
                <a:cs typeface="Poppins"/>
                <a:sym typeface="Poppins"/>
              </a:rPr>
              <a:t>REJSEN MOD SHANGHAI: 2016 – 2026</a:t>
            </a:r>
            <a:endParaRPr/>
          </a:p>
        </p:txBody>
      </p:sp>
      <p:sp>
        <p:nvSpPr>
          <p:cNvPr id="96" name="Google Shape;96;p14"/>
          <p:cNvSpPr/>
          <p:nvPr/>
        </p:nvSpPr>
        <p:spPr>
          <a:xfrm>
            <a:off x="762000" y="1504950"/>
            <a:ext cx="10668000" cy="38100"/>
          </a:xfrm>
          <a:prstGeom prst="rect">
            <a:avLst/>
          </a:prstGeom>
          <a:solidFill>
            <a:srgbClr val="C810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97" name="Google Shape;97;p14"/>
          <p:cNvSpPr txBox="1"/>
          <p:nvPr/>
        </p:nvSpPr>
        <p:spPr>
          <a:xfrm>
            <a:off x="762000" y="2790825"/>
            <a:ext cx="5350668"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a:solidFill>
                  <a:srgbClr val="C8102E"/>
                </a:solidFill>
                <a:latin typeface="Poppins"/>
                <a:ea typeface="Poppins"/>
                <a:cs typeface="Poppins"/>
                <a:sym typeface="Poppins"/>
              </a:rPr>
              <a:t>True Tylak</a:t>
            </a:r>
            <a:endParaRPr/>
          </a:p>
        </p:txBody>
      </p:sp>
      <p:pic>
        <p:nvPicPr>
          <p:cNvPr id="98" name="Google Shape;98;p14" descr="image.png"/>
          <p:cNvPicPr preferRelativeResize="0"/>
          <p:nvPr/>
        </p:nvPicPr>
        <p:blipFill rotWithShape="1">
          <a:blip r:embed="rId5">
            <a:alphaModFix/>
          </a:blip>
          <a:srcRect/>
          <a:stretch/>
        </p:blipFill>
        <p:spPr>
          <a:xfrm>
            <a:off x="6958012" y="2085975"/>
            <a:ext cx="3848100" cy="3848100"/>
          </a:xfrm>
          <a:prstGeom prst="rect">
            <a:avLst/>
          </a:prstGeom>
          <a:noFill/>
          <a:ln>
            <a:noFill/>
          </a:ln>
        </p:spPr>
      </p:pic>
      <p:sp>
        <p:nvSpPr>
          <p:cNvPr id="99" name="Google Shape;99;p14"/>
          <p:cNvSpPr txBox="1"/>
          <p:nvPr/>
        </p:nvSpPr>
        <p:spPr>
          <a:xfrm>
            <a:off x="762000" y="3400425"/>
            <a:ext cx="5095875" cy="323165"/>
          </a:xfrm>
          <a:prstGeom prst="rect">
            <a:avLst/>
          </a:prstGeom>
          <a:noFill/>
          <a:ln>
            <a:noFill/>
          </a:ln>
        </p:spPr>
        <p:txBody>
          <a:bodyPr spcFirstLastPara="1" wrap="square" lIns="314325" tIns="0" rIns="0" bIns="0" anchor="t" anchorCtr="0">
            <a:spAutoFit/>
          </a:bodyPr>
          <a:lstStyle/>
          <a:p>
            <a:pPr marL="0" marR="0" lvl="0" indent="0" algn="l" rtl="0">
              <a:lnSpc>
                <a:spcPct val="140000"/>
              </a:lnSpc>
              <a:spcBef>
                <a:spcPts val="0"/>
              </a:spcBef>
              <a:spcAft>
                <a:spcPts val="0"/>
              </a:spcAft>
              <a:buNone/>
            </a:pPr>
            <a:r>
              <a:rPr lang="en-US" sz="1500" dirty="0" err="1">
                <a:solidFill>
                  <a:srgbClr val="333333"/>
                </a:solidFill>
                <a:latin typeface="Lato"/>
                <a:ea typeface="Lato"/>
                <a:cs typeface="Lato"/>
                <a:sym typeface="Lato"/>
              </a:rPr>
              <a:t>T</a:t>
            </a:r>
            <a:r>
              <a:rPr lang="en-US" sz="1500" b="0" i="0" u="none" strike="noStrike" cap="none" dirty="0" err="1">
                <a:solidFill>
                  <a:srgbClr val="333333"/>
                </a:solidFill>
                <a:latin typeface="Lato"/>
                <a:ea typeface="Lato"/>
                <a:cs typeface="Lato"/>
                <a:sym typeface="Lato"/>
              </a:rPr>
              <a:t>ræner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siden</a:t>
            </a:r>
            <a:r>
              <a:rPr lang="en-US" sz="1500" b="0" i="0" u="none" strike="noStrike" cap="none" dirty="0">
                <a:solidFill>
                  <a:srgbClr val="333333"/>
                </a:solidFill>
                <a:latin typeface="Lato"/>
                <a:ea typeface="Lato"/>
                <a:cs typeface="Lato"/>
                <a:sym typeface="Lato"/>
              </a:rPr>
              <a:t> 2016</a:t>
            </a:r>
            <a:endParaRPr dirty="0"/>
          </a:p>
        </p:txBody>
      </p:sp>
      <p:sp>
        <p:nvSpPr>
          <p:cNvPr id="100" name="Google Shape;100;p14"/>
          <p:cNvSpPr txBox="1"/>
          <p:nvPr/>
        </p:nvSpPr>
        <p:spPr>
          <a:xfrm>
            <a:off x="762000" y="3857625"/>
            <a:ext cx="5095875" cy="266700"/>
          </a:xfrm>
          <a:prstGeom prst="rect">
            <a:avLst/>
          </a:prstGeom>
          <a:noFill/>
          <a:ln>
            <a:noFill/>
          </a:ln>
        </p:spPr>
        <p:txBody>
          <a:bodyPr spcFirstLastPara="1" wrap="square" lIns="361950" tIns="0" rIns="0" bIns="0" anchor="t" anchorCtr="0">
            <a:spAutoFit/>
          </a:bodyPr>
          <a:lstStyle/>
          <a:p>
            <a:pPr marL="0" marR="0" lvl="0" indent="0" algn="l" rtl="0">
              <a:lnSpc>
                <a:spcPct val="140000"/>
              </a:lnSpc>
              <a:spcBef>
                <a:spcPts val="0"/>
              </a:spcBef>
              <a:spcAft>
                <a:spcPts val="0"/>
              </a:spcAft>
              <a:buNone/>
            </a:pPr>
            <a:r>
              <a:rPr lang="en-US" sz="1500" b="0" i="0" u="none" strike="noStrike" cap="none">
                <a:solidFill>
                  <a:srgbClr val="333333"/>
                </a:solidFill>
                <a:latin typeface="Lato"/>
                <a:ea typeface="Lato"/>
                <a:cs typeface="Lato"/>
                <a:sym typeface="Lato"/>
              </a:rPr>
              <a:t>8 Nationale mesterskaber i bagagen</a:t>
            </a:r>
            <a:endParaRPr/>
          </a:p>
        </p:txBody>
      </p:sp>
      <p:sp>
        <p:nvSpPr>
          <p:cNvPr id="101" name="Google Shape;101;p14"/>
          <p:cNvSpPr txBox="1"/>
          <p:nvPr/>
        </p:nvSpPr>
        <p:spPr>
          <a:xfrm>
            <a:off x="762000" y="4314825"/>
            <a:ext cx="5095875" cy="266700"/>
          </a:xfrm>
          <a:prstGeom prst="rect">
            <a:avLst/>
          </a:prstGeom>
          <a:noFill/>
          <a:ln>
            <a:noFill/>
          </a:ln>
        </p:spPr>
        <p:txBody>
          <a:bodyPr spcFirstLastPara="1" wrap="square" lIns="333375" tIns="0" rIns="0" bIns="0" anchor="t" anchorCtr="0">
            <a:spAutoFit/>
          </a:bodyPr>
          <a:lstStyle/>
          <a:p>
            <a:pPr marL="0" marR="0" lvl="0" indent="0" algn="l" rtl="0">
              <a:lnSpc>
                <a:spcPct val="140000"/>
              </a:lnSpc>
              <a:spcBef>
                <a:spcPts val="0"/>
              </a:spcBef>
              <a:spcAft>
                <a:spcPts val="0"/>
              </a:spcAft>
              <a:buNone/>
            </a:pPr>
            <a:r>
              <a:rPr lang="en-US" sz="1500" b="0" i="0" u="none" strike="noStrike" cap="none">
                <a:solidFill>
                  <a:srgbClr val="333333"/>
                </a:solidFill>
                <a:latin typeface="Lato"/>
                <a:ea typeface="Lato"/>
                <a:cs typeface="Lato"/>
                <a:sym typeface="Lato"/>
              </a:rPr>
              <a:t>VM Special Edition '22 &amp; Lyon 2024</a:t>
            </a:r>
            <a:endParaRPr/>
          </a:p>
        </p:txBody>
      </p:sp>
      <p:sp>
        <p:nvSpPr>
          <p:cNvPr id="102" name="Google Shape;102;p14"/>
          <p:cNvSpPr txBox="1"/>
          <p:nvPr/>
        </p:nvSpPr>
        <p:spPr>
          <a:xfrm>
            <a:off x="762000" y="4772025"/>
            <a:ext cx="5095875" cy="323165"/>
          </a:xfrm>
          <a:prstGeom prst="rect">
            <a:avLst/>
          </a:prstGeom>
          <a:noFill/>
          <a:ln>
            <a:noFill/>
          </a:ln>
        </p:spPr>
        <p:txBody>
          <a:bodyPr spcFirstLastPara="1" wrap="square" lIns="314325" tIns="0" rIns="0" bIns="0" anchor="t" anchorCtr="0">
            <a:spAutoFit/>
          </a:bodyPr>
          <a:lstStyle/>
          <a:p>
            <a:pPr marL="0" marR="0" lvl="0" indent="0" algn="l" rtl="0">
              <a:lnSpc>
                <a:spcPct val="140000"/>
              </a:lnSpc>
              <a:spcBef>
                <a:spcPts val="0"/>
              </a:spcBef>
              <a:spcAft>
                <a:spcPts val="0"/>
              </a:spcAft>
              <a:buNone/>
            </a:pPr>
            <a:r>
              <a:rPr lang="en-US" sz="1500" b="1" i="0" u="none" strike="noStrike" cap="none" dirty="0">
                <a:solidFill>
                  <a:srgbClr val="333333"/>
                </a:solidFill>
                <a:latin typeface="Lato"/>
                <a:ea typeface="Lato"/>
                <a:cs typeface="Lato"/>
                <a:sym typeface="Lato"/>
              </a:rPr>
              <a:t>Shanghai 2026:</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Udpeget</a:t>
            </a:r>
            <a:r>
              <a:rPr lang="en-US" sz="1500" b="0" i="0" u="none" strike="noStrike" cap="none" dirty="0">
                <a:solidFill>
                  <a:srgbClr val="333333"/>
                </a:solidFill>
                <a:latin typeface="Lato"/>
                <a:ea typeface="Lato"/>
                <a:cs typeface="Lato"/>
                <a:sym typeface="Lato"/>
              </a:rPr>
              <a:t> Expert &amp; </a:t>
            </a:r>
            <a:r>
              <a:rPr lang="en-US" sz="1500" b="0" i="0" u="none" strike="noStrike" cap="none" dirty="0" err="1">
                <a:solidFill>
                  <a:srgbClr val="333333"/>
                </a:solidFill>
                <a:latin typeface="Lato"/>
                <a:ea typeface="Lato"/>
                <a:cs typeface="Lato"/>
                <a:sym typeface="Lato"/>
              </a:rPr>
              <a:t>træner</a:t>
            </a:r>
            <a:endParaRPr dirty="0"/>
          </a:p>
        </p:txBody>
      </p:sp>
      <p:pic>
        <p:nvPicPr>
          <p:cNvPr id="103" name="Google Shape;103;p14" descr="image.png"/>
          <p:cNvPicPr preferRelativeResize="0"/>
          <p:nvPr/>
        </p:nvPicPr>
        <p:blipFill rotWithShape="1">
          <a:blip r:embed="rId6">
            <a:alphaModFix/>
          </a:blip>
          <a:srcRect/>
          <a:stretch/>
        </p:blipFill>
        <p:spPr>
          <a:xfrm>
            <a:off x="762000" y="3443287"/>
            <a:ext cx="171450" cy="200025"/>
          </a:xfrm>
          <a:prstGeom prst="rect">
            <a:avLst/>
          </a:prstGeom>
          <a:noFill/>
          <a:ln>
            <a:noFill/>
          </a:ln>
        </p:spPr>
      </p:pic>
      <p:pic>
        <p:nvPicPr>
          <p:cNvPr id="104" name="Google Shape;104;p14" descr="image.png"/>
          <p:cNvPicPr preferRelativeResize="0"/>
          <p:nvPr/>
        </p:nvPicPr>
        <p:blipFill rotWithShape="1">
          <a:blip r:embed="rId7">
            <a:alphaModFix/>
          </a:blip>
          <a:srcRect/>
          <a:stretch/>
        </p:blipFill>
        <p:spPr>
          <a:xfrm>
            <a:off x="762000" y="3900487"/>
            <a:ext cx="219075" cy="200025"/>
          </a:xfrm>
          <a:prstGeom prst="rect">
            <a:avLst/>
          </a:prstGeom>
          <a:noFill/>
          <a:ln>
            <a:noFill/>
          </a:ln>
        </p:spPr>
      </p:pic>
      <p:pic>
        <p:nvPicPr>
          <p:cNvPr id="105" name="Google Shape;105;p14" descr="image.png"/>
          <p:cNvPicPr preferRelativeResize="0"/>
          <p:nvPr/>
        </p:nvPicPr>
        <p:blipFill rotWithShape="1">
          <a:blip r:embed="rId8">
            <a:alphaModFix/>
          </a:blip>
          <a:srcRect/>
          <a:stretch/>
        </p:blipFill>
        <p:spPr>
          <a:xfrm>
            <a:off x="762000" y="4357687"/>
            <a:ext cx="190500" cy="200025"/>
          </a:xfrm>
          <a:prstGeom prst="rect">
            <a:avLst/>
          </a:prstGeom>
          <a:noFill/>
          <a:ln>
            <a:noFill/>
          </a:ln>
        </p:spPr>
      </p:pic>
      <p:pic>
        <p:nvPicPr>
          <p:cNvPr id="106" name="Google Shape;106;p14" descr="image.png"/>
          <p:cNvPicPr preferRelativeResize="0"/>
          <p:nvPr/>
        </p:nvPicPr>
        <p:blipFill rotWithShape="1">
          <a:blip r:embed="rId9">
            <a:alphaModFix/>
          </a:blip>
          <a:srcRect/>
          <a:stretch/>
        </p:blipFill>
        <p:spPr>
          <a:xfrm>
            <a:off x="762000" y="4814887"/>
            <a:ext cx="171450" cy="200025"/>
          </a:xfrm>
          <a:prstGeom prst="rect">
            <a:avLst/>
          </a:prstGeom>
          <a:noFill/>
          <a:ln>
            <a:noFill/>
          </a:ln>
        </p:spPr>
      </p:pic>
      <p:pic>
        <p:nvPicPr>
          <p:cNvPr id="5" name="Billede 4">
            <a:extLst>
              <a:ext uri="{FF2B5EF4-FFF2-40B4-BE49-F238E27FC236}">
                <a16:creationId xmlns:a16="http://schemas.microsoft.com/office/drawing/2014/main" id="{737077FF-B2E8-20D2-1789-77A581BE3B17}"/>
              </a:ext>
            </a:extLst>
          </p:cNvPr>
          <p:cNvPicPr>
            <a:picLocks noChangeAspect="1"/>
          </p:cNvPicPr>
          <p:nvPr/>
        </p:nvPicPr>
        <p:blipFill>
          <a:blip r:embed="rId10"/>
          <a:stretch>
            <a:fillRect/>
          </a:stretch>
        </p:blipFill>
        <p:spPr>
          <a:xfrm>
            <a:off x="6915871" y="2019301"/>
            <a:ext cx="3932381" cy="391477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a:extLst>
            <a:ext uri="{FF2B5EF4-FFF2-40B4-BE49-F238E27FC236}">
              <a16:creationId xmlns:a16="http://schemas.microsoft.com/office/drawing/2014/main" id="{FBC68BE7-C2C5-83A7-BC79-E8125DC03226}"/>
            </a:ext>
          </a:extLst>
        </p:cNvPr>
        <p:cNvGrpSpPr/>
        <p:nvPr/>
      </p:nvGrpSpPr>
      <p:grpSpPr>
        <a:xfrm>
          <a:off x="0" y="0"/>
          <a:ext cx="0" cy="0"/>
          <a:chOff x="0" y="0"/>
          <a:chExt cx="0" cy="0"/>
        </a:xfrm>
      </p:grpSpPr>
      <p:pic>
        <p:nvPicPr>
          <p:cNvPr id="111" name="Google Shape;111;p15" descr="image.png">
            <a:extLst>
              <a:ext uri="{FF2B5EF4-FFF2-40B4-BE49-F238E27FC236}">
                <a16:creationId xmlns:a16="http://schemas.microsoft.com/office/drawing/2014/main" id="{6D4B7975-7E00-4A50-E55E-56CFD89CF354}"/>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2" name="Google Shape;112;p15">
            <a:extLst>
              <a:ext uri="{FF2B5EF4-FFF2-40B4-BE49-F238E27FC236}">
                <a16:creationId xmlns:a16="http://schemas.microsoft.com/office/drawing/2014/main" id="{F334F966-3C3D-0ACB-C383-FB6DA0796490}"/>
              </a:ext>
            </a:extLst>
          </p:cNvPr>
          <p:cNvSpPr txBox="1"/>
          <p:nvPr/>
        </p:nvSpPr>
        <p:spPr>
          <a:xfrm>
            <a:off x="762000" y="762000"/>
            <a:ext cx="11201400" cy="48474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dirty="0">
                <a:solidFill>
                  <a:srgbClr val="C8102E"/>
                </a:solidFill>
                <a:latin typeface="Poppins"/>
                <a:ea typeface="Poppins"/>
                <a:cs typeface="Poppins"/>
                <a:sym typeface="Poppins"/>
              </a:rPr>
              <a:t>FRA FUNDAMENT TIL</a:t>
            </a:r>
            <a:r>
              <a:rPr lang="en-US" sz="3150" b="1" i="0" u="none" strike="noStrike" cap="none" dirty="0">
                <a:solidFill>
                  <a:srgbClr val="C8102E"/>
                </a:solidFill>
                <a:latin typeface="Poppins"/>
                <a:ea typeface="Poppins"/>
                <a:cs typeface="Poppins"/>
                <a:sym typeface="Poppins"/>
              </a:rPr>
              <a:t> WORLDSKILLS</a:t>
            </a:r>
            <a:endParaRPr dirty="0"/>
          </a:p>
        </p:txBody>
      </p:sp>
      <p:sp>
        <p:nvSpPr>
          <p:cNvPr id="113" name="Google Shape;113;p15">
            <a:extLst>
              <a:ext uri="{FF2B5EF4-FFF2-40B4-BE49-F238E27FC236}">
                <a16:creationId xmlns:a16="http://schemas.microsoft.com/office/drawing/2014/main" id="{A727BEE4-2E59-1B81-3F58-CB75CEC81D31}"/>
              </a:ext>
            </a:extLst>
          </p:cNvPr>
          <p:cNvSpPr/>
          <p:nvPr/>
        </p:nvSpPr>
        <p:spPr>
          <a:xfrm>
            <a:off x="762000" y="1504950"/>
            <a:ext cx="10668000" cy="38100"/>
          </a:xfrm>
          <a:prstGeom prst="rect">
            <a:avLst/>
          </a:prstGeom>
          <a:solidFill>
            <a:srgbClr val="C810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5" name="Google Shape;115;p15">
            <a:extLst>
              <a:ext uri="{FF2B5EF4-FFF2-40B4-BE49-F238E27FC236}">
                <a16:creationId xmlns:a16="http://schemas.microsoft.com/office/drawing/2014/main" id="{A4AE080F-E0A8-7186-CC81-30893BFA9944}"/>
              </a:ext>
            </a:extLst>
          </p:cNvPr>
          <p:cNvSpPr/>
          <p:nvPr/>
        </p:nvSpPr>
        <p:spPr>
          <a:xfrm>
            <a:off x="762000" y="3700462"/>
            <a:ext cx="188475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6" name="Google Shape;116;p15">
            <a:extLst>
              <a:ext uri="{FF2B5EF4-FFF2-40B4-BE49-F238E27FC236}">
                <a16:creationId xmlns:a16="http://schemas.microsoft.com/office/drawing/2014/main" id="{40955BF6-99BD-E5C5-966C-20B089DDCB35}"/>
              </a:ext>
            </a:extLst>
          </p:cNvPr>
          <p:cNvSpPr/>
          <p:nvPr/>
        </p:nvSpPr>
        <p:spPr>
          <a:xfrm>
            <a:off x="2646759" y="3700462"/>
            <a:ext cx="438536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7" name="Google Shape;117;p15">
            <a:extLst>
              <a:ext uri="{FF2B5EF4-FFF2-40B4-BE49-F238E27FC236}">
                <a16:creationId xmlns:a16="http://schemas.microsoft.com/office/drawing/2014/main" id="{A43266A1-F6C7-135F-F817-84C0BEB4DCE6}"/>
              </a:ext>
            </a:extLst>
          </p:cNvPr>
          <p:cNvSpPr/>
          <p:nvPr/>
        </p:nvSpPr>
        <p:spPr>
          <a:xfrm>
            <a:off x="7032128" y="3700462"/>
            <a:ext cx="4397871"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8" name="Google Shape;118;p15">
            <a:extLst>
              <a:ext uri="{FF2B5EF4-FFF2-40B4-BE49-F238E27FC236}">
                <a16:creationId xmlns:a16="http://schemas.microsoft.com/office/drawing/2014/main" id="{5D62E53D-0EF7-F8DD-0978-1D8A6E00546D}"/>
              </a:ext>
            </a:extLst>
          </p:cNvPr>
          <p:cNvSpPr/>
          <p:nvPr/>
        </p:nvSpPr>
        <p:spPr>
          <a:xfrm>
            <a:off x="762000" y="4319587"/>
            <a:ext cx="188475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19" name="Google Shape;119;p15">
            <a:extLst>
              <a:ext uri="{FF2B5EF4-FFF2-40B4-BE49-F238E27FC236}">
                <a16:creationId xmlns:a16="http://schemas.microsoft.com/office/drawing/2014/main" id="{667EF0B6-4DCC-6149-9650-E9810005F791}"/>
              </a:ext>
            </a:extLst>
          </p:cNvPr>
          <p:cNvSpPr/>
          <p:nvPr/>
        </p:nvSpPr>
        <p:spPr>
          <a:xfrm>
            <a:off x="2646759" y="4319587"/>
            <a:ext cx="438536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0" name="Google Shape;120;p15">
            <a:extLst>
              <a:ext uri="{FF2B5EF4-FFF2-40B4-BE49-F238E27FC236}">
                <a16:creationId xmlns:a16="http://schemas.microsoft.com/office/drawing/2014/main" id="{630B9A67-4C0A-91E4-E172-426C57BDE272}"/>
              </a:ext>
            </a:extLst>
          </p:cNvPr>
          <p:cNvSpPr/>
          <p:nvPr/>
        </p:nvSpPr>
        <p:spPr>
          <a:xfrm>
            <a:off x="7032128" y="4319587"/>
            <a:ext cx="4397871"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1" name="Google Shape;121;p15">
            <a:extLst>
              <a:ext uri="{FF2B5EF4-FFF2-40B4-BE49-F238E27FC236}">
                <a16:creationId xmlns:a16="http://schemas.microsoft.com/office/drawing/2014/main" id="{9B58ACFD-1F80-CADD-2D94-B891ABCBA438}"/>
              </a:ext>
            </a:extLst>
          </p:cNvPr>
          <p:cNvSpPr/>
          <p:nvPr/>
        </p:nvSpPr>
        <p:spPr>
          <a:xfrm>
            <a:off x="762000" y="4938712"/>
            <a:ext cx="188475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2" name="Google Shape;122;p15">
            <a:extLst>
              <a:ext uri="{FF2B5EF4-FFF2-40B4-BE49-F238E27FC236}">
                <a16:creationId xmlns:a16="http://schemas.microsoft.com/office/drawing/2014/main" id="{D29AC69A-C35D-C832-6E21-5F9C924FF870}"/>
              </a:ext>
            </a:extLst>
          </p:cNvPr>
          <p:cNvSpPr/>
          <p:nvPr/>
        </p:nvSpPr>
        <p:spPr>
          <a:xfrm>
            <a:off x="2646759" y="4938712"/>
            <a:ext cx="438536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3" name="Google Shape;123;p15">
            <a:extLst>
              <a:ext uri="{FF2B5EF4-FFF2-40B4-BE49-F238E27FC236}">
                <a16:creationId xmlns:a16="http://schemas.microsoft.com/office/drawing/2014/main" id="{930B3298-3FD8-CF40-D4AE-96FDCADD3F33}"/>
              </a:ext>
            </a:extLst>
          </p:cNvPr>
          <p:cNvSpPr/>
          <p:nvPr/>
        </p:nvSpPr>
        <p:spPr>
          <a:xfrm>
            <a:off x="7032128" y="4938712"/>
            <a:ext cx="4397871"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4" name="Google Shape;124;p15">
            <a:extLst>
              <a:ext uri="{FF2B5EF4-FFF2-40B4-BE49-F238E27FC236}">
                <a16:creationId xmlns:a16="http://schemas.microsoft.com/office/drawing/2014/main" id="{BA3191AD-7E4C-CE90-A2CF-6CAF3786BC36}"/>
              </a:ext>
            </a:extLst>
          </p:cNvPr>
          <p:cNvSpPr/>
          <p:nvPr/>
        </p:nvSpPr>
        <p:spPr>
          <a:xfrm>
            <a:off x="762000" y="5557837"/>
            <a:ext cx="188475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5" name="Google Shape;125;p15">
            <a:extLst>
              <a:ext uri="{FF2B5EF4-FFF2-40B4-BE49-F238E27FC236}">
                <a16:creationId xmlns:a16="http://schemas.microsoft.com/office/drawing/2014/main" id="{096C2477-719B-DA70-0242-43AFEC4B73FE}"/>
              </a:ext>
            </a:extLst>
          </p:cNvPr>
          <p:cNvSpPr/>
          <p:nvPr/>
        </p:nvSpPr>
        <p:spPr>
          <a:xfrm>
            <a:off x="2646759" y="5557837"/>
            <a:ext cx="4385369"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26" name="Google Shape;126;p15">
            <a:extLst>
              <a:ext uri="{FF2B5EF4-FFF2-40B4-BE49-F238E27FC236}">
                <a16:creationId xmlns:a16="http://schemas.microsoft.com/office/drawing/2014/main" id="{FD2CB1B0-5B74-E4A1-5F59-20F0234A8302}"/>
              </a:ext>
            </a:extLst>
          </p:cNvPr>
          <p:cNvSpPr/>
          <p:nvPr/>
        </p:nvSpPr>
        <p:spPr>
          <a:xfrm>
            <a:off x="7032128" y="5557837"/>
            <a:ext cx="4397871" cy="9525"/>
          </a:xfrm>
          <a:prstGeom prst="rect">
            <a:avLst/>
          </a:prstGeom>
          <a:solidFill>
            <a:srgbClr val="E2E8F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3" name="Billede 2">
            <a:extLst>
              <a:ext uri="{FF2B5EF4-FFF2-40B4-BE49-F238E27FC236}">
                <a16:creationId xmlns:a16="http://schemas.microsoft.com/office/drawing/2014/main" id="{E5E55EE8-FF6C-0250-62BC-C45ADC98965E}"/>
              </a:ext>
            </a:extLst>
          </p:cNvPr>
          <p:cNvPicPr>
            <a:picLocks noChangeAspect="1"/>
          </p:cNvPicPr>
          <p:nvPr/>
        </p:nvPicPr>
        <p:blipFill>
          <a:blip r:embed="rId4"/>
          <a:stretch>
            <a:fillRect/>
          </a:stretch>
        </p:blipFill>
        <p:spPr>
          <a:xfrm>
            <a:off x="762000" y="1945300"/>
            <a:ext cx="4848902" cy="2591162"/>
          </a:xfrm>
          <a:prstGeom prst="rect">
            <a:avLst/>
          </a:prstGeom>
        </p:spPr>
      </p:pic>
      <p:pic>
        <p:nvPicPr>
          <p:cNvPr id="5" name="Billede 4">
            <a:extLst>
              <a:ext uri="{FF2B5EF4-FFF2-40B4-BE49-F238E27FC236}">
                <a16:creationId xmlns:a16="http://schemas.microsoft.com/office/drawing/2014/main" id="{64DDEB78-0E07-9D7F-69A1-DEF0B80C763E}"/>
              </a:ext>
            </a:extLst>
          </p:cNvPr>
          <p:cNvPicPr>
            <a:picLocks noChangeAspect="1"/>
          </p:cNvPicPr>
          <p:nvPr/>
        </p:nvPicPr>
        <p:blipFill>
          <a:blip r:embed="rId5"/>
          <a:stretch>
            <a:fillRect/>
          </a:stretch>
        </p:blipFill>
        <p:spPr>
          <a:xfrm>
            <a:off x="6038429" y="1931010"/>
            <a:ext cx="4829849" cy="2619741"/>
          </a:xfrm>
          <a:prstGeom prst="rect">
            <a:avLst/>
          </a:prstGeom>
        </p:spPr>
      </p:pic>
      <p:pic>
        <p:nvPicPr>
          <p:cNvPr id="7" name="Billede 6">
            <a:extLst>
              <a:ext uri="{FF2B5EF4-FFF2-40B4-BE49-F238E27FC236}">
                <a16:creationId xmlns:a16="http://schemas.microsoft.com/office/drawing/2014/main" id="{66929FB1-F165-502F-A13D-A5095EB5DFF8}"/>
              </a:ext>
            </a:extLst>
          </p:cNvPr>
          <p:cNvPicPr>
            <a:picLocks noChangeAspect="1"/>
          </p:cNvPicPr>
          <p:nvPr/>
        </p:nvPicPr>
        <p:blipFill>
          <a:blip r:embed="rId6"/>
          <a:stretch>
            <a:fillRect/>
          </a:stretch>
        </p:blipFill>
        <p:spPr>
          <a:xfrm>
            <a:off x="946678" y="5350487"/>
            <a:ext cx="5649113" cy="724001"/>
          </a:xfrm>
          <a:prstGeom prst="rect">
            <a:avLst/>
          </a:prstGeom>
        </p:spPr>
      </p:pic>
      <p:pic>
        <p:nvPicPr>
          <p:cNvPr id="10" name="Billede 9">
            <a:extLst>
              <a:ext uri="{FF2B5EF4-FFF2-40B4-BE49-F238E27FC236}">
                <a16:creationId xmlns:a16="http://schemas.microsoft.com/office/drawing/2014/main" id="{F796CECB-5837-DB9D-E1B6-DDCDA4EA2A63}"/>
              </a:ext>
            </a:extLst>
          </p:cNvPr>
          <p:cNvPicPr>
            <a:picLocks noChangeAspect="1"/>
          </p:cNvPicPr>
          <p:nvPr/>
        </p:nvPicPr>
        <p:blipFill>
          <a:blip r:embed="rId7"/>
          <a:stretch>
            <a:fillRect/>
          </a:stretch>
        </p:blipFill>
        <p:spPr>
          <a:xfrm>
            <a:off x="7153154" y="4140783"/>
            <a:ext cx="5038846" cy="2750699"/>
          </a:xfrm>
          <a:prstGeom prst="rect">
            <a:avLst/>
          </a:prstGeom>
        </p:spPr>
      </p:pic>
    </p:spTree>
    <p:extLst>
      <p:ext uri="{BB962C8B-B14F-4D97-AF65-F5344CB8AC3E}">
        <p14:creationId xmlns:p14="http://schemas.microsoft.com/office/powerpoint/2010/main" val="1011585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
          <a:extLst>
            <a:ext uri="{FF2B5EF4-FFF2-40B4-BE49-F238E27FC236}">
              <a16:creationId xmlns:a16="http://schemas.microsoft.com/office/drawing/2014/main" id="{C2E8F55D-7716-EBB1-7BF9-12D6D44272CB}"/>
            </a:ext>
          </a:extLst>
        </p:cNvPr>
        <p:cNvGrpSpPr/>
        <p:nvPr/>
      </p:nvGrpSpPr>
      <p:grpSpPr>
        <a:xfrm>
          <a:off x="0" y="0"/>
          <a:ext cx="0" cy="0"/>
          <a:chOff x="0" y="0"/>
          <a:chExt cx="0" cy="0"/>
        </a:xfrm>
      </p:grpSpPr>
      <p:pic>
        <p:nvPicPr>
          <p:cNvPr id="131" name="Google Shape;131;p16" descr="image.png">
            <a:extLst>
              <a:ext uri="{FF2B5EF4-FFF2-40B4-BE49-F238E27FC236}">
                <a16:creationId xmlns:a16="http://schemas.microsoft.com/office/drawing/2014/main" id="{F812F500-B726-AD98-7F4C-DA5BE8A3AE3A}"/>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3" name="Billede 2">
            <a:extLst>
              <a:ext uri="{FF2B5EF4-FFF2-40B4-BE49-F238E27FC236}">
                <a16:creationId xmlns:a16="http://schemas.microsoft.com/office/drawing/2014/main" id="{61D68EEB-5D3E-6A70-5A2B-8433D54EC96D}"/>
              </a:ext>
            </a:extLst>
          </p:cNvPr>
          <p:cNvPicPr>
            <a:picLocks noChangeAspect="1"/>
          </p:cNvPicPr>
          <p:nvPr/>
        </p:nvPicPr>
        <p:blipFill>
          <a:blip r:embed="rId4"/>
          <a:stretch>
            <a:fillRect/>
          </a:stretch>
        </p:blipFill>
        <p:spPr>
          <a:xfrm>
            <a:off x="325199" y="370027"/>
            <a:ext cx="11541601" cy="5043488"/>
          </a:xfrm>
          <a:prstGeom prst="rect">
            <a:avLst/>
          </a:prstGeom>
        </p:spPr>
      </p:pic>
      <p:pic>
        <p:nvPicPr>
          <p:cNvPr id="5" name="Billede 4">
            <a:extLst>
              <a:ext uri="{FF2B5EF4-FFF2-40B4-BE49-F238E27FC236}">
                <a16:creationId xmlns:a16="http://schemas.microsoft.com/office/drawing/2014/main" id="{DAF63C6D-9C00-67B6-ECC7-C079C12AF3AB}"/>
              </a:ext>
            </a:extLst>
          </p:cNvPr>
          <p:cNvPicPr>
            <a:picLocks noChangeAspect="1"/>
          </p:cNvPicPr>
          <p:nvPr/>
        </p:nvPicPr>
        <p:blipFill>
          <a:blip r:embed="rId5"/>
          <a:stretch>
            <a:fillRect/>
          </a:stretch>
        </p:blipFill>
        <p:spPr>
          <a:xfrm>
            <a:off x="1493670" y="5233069"/>
            <a:ext cx="2279678" cy="1624931"/>
          </a:xfrm>
          <a:prstGeom prst="rect">
            <a:avLst/>
          </a:prstGeom>
        </p:spPr>
      </p:pic>
    </p:spTree>
    <p:extLst>
      <p:ext uri="{BB962C8B-B14F-4D97-AF65-F5344CB8AC3E}">
        <p14:creationId xmlns:p14="http://schemas.microsoft.com/office/powerpoint/2010/main" val="122914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0"/>
        <p:cNvGrpSpPr/>
        <p:nvPr/>
      </p:nvGrpSpPr>
      <p:grpSpPr>
        <a:xfrm>
          <a:off x="0" y="0"/>
          <a:ext cx="0" cy="0"/>
          <a:chOff x="0" y="0"/>
          <a:chExt cx="0" cy="0"/>
        </a:xfrm>
      </p:grpSpPr>
      <p:pic>
        <p:nvPicPr>
          <p:cNvPr id="131" name="Google Shape;131;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32" name="Google Shape;132;p16" descr="image.png"/>
          <p:cNvPicPr preferRelativeResize="0"/>
          <p:nvPr/>
        </p:nvPicPr>
        <p:blipFill rotWithShape="1">
          <a:blip r:embed="rId4">
            <a:alphaModFix/>
          </a:blip>
          <a:srcRect/>
          <a:stretch/>
        </p:blipFill>
        <p:spPr>
          <a:xfrm>
            <a:off x="762000" y="4743450"/>
            <a:ext cx="4572000" cy="1200150"/>
          </a:xfrm>
          <a:prstGeom prst="rect">
            <a:avLst/>
          </a:prstGeom>
          <a:noFill/>
          <a:ln>
            <a:noFill/>
          </a:ln>
        </p:spPr>
      </p:pic>
      <p:sp>
        <p:nvSpPr>
          <p:cNvPr id="133" name="Google Shape;133;p16"/>
          <p:cNvSpPr txBox="1"/>
          <p:nvPr/>
        </p:nvSpPr>
        <p:spPr>
          <a:xfrm>
            <a:off x="762000" y="762000"/>
            <a:ext cx="4800600" cy="120015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3150" b="1" i="0" u="none" strike="noStrike" cap="none">
                <a:solidFill>
                  <a:srgbClr val="C8102E"/>
                </a:solidFill>
                <a:latin typeface="Poppins"/>
                <a:ea typeface="Poppins"/>
                <a:cs typeface="Poppins"/>
                <a:sym typeface="Poppins"/>
              </a:rPr>
              <a:t>TD: HEGNET OM DIN LEGEPLADS</a:t>
            </a:r>
            <a:endParaRPr/>
          </a:p>
        </p:txBody>
      </p:sp>
      <p:sp>
        <p:nvSpPr>
          <p:cNvPr id="135" name="Google Shape;135;p16"/>
          <p:cNvSpPr txBox="1"/>
          <p:nvPr/>
        </p:nvSpPr>
        <p:spPr>
          <a:xfrm>
            <a:off x="762000" y="2667000"/>
            <a:ext cx="4572000" cy="64633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500" b="1" i="0" u="none" strike="noStrike" cap="none" dirty="0">
                <a:solidFill>
                  <a:srgbClr val="333333"/>
                </a:solidFill>
                <a:latin typeface="Lato"/>
                <a:ea typeface="Lato"/>
                <a:cs typeface="Lato"/>
                <a:sym typeface="Lato"/>
              </a:rPr>
              <a:t>Technical Description</a:t>
            </a:r>
            <a:r>
              <a:rPr lang="en-US" sz="1500" b="0" i="0" u="none" strike="noStrike" cap="none" dirty="0">
                <a:solidFill>
                  <a:srgbClr val="333333"/>
                </a:solidFill>
                <a:latin typeface="Lato"/>
                <a:ea typeface="Lato"/>
                <a:cs typeface="Lato"/>
                <a:sym typeface="Lato"/>
              </a:rPr>
              <a:t> er </a:t>
            </a:r>
            <a:r>
              <a:rPr lang="en-US" sz="1500" b="0" i="0" u="none" strike="noStrike" cap="none" dirty="0" err="1">
                <a:solidFill>
                  <a:srgbClr val="333333"/>
                </a:solidFill>
                <a:latin typeface="Lato"/>
                <a:ea typeface="Lato"/>
                <a:cs typeface="Lato"/>
                <a:sym typeface="Lato"/>
              </a:rPr>
              <a:t>ikke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en</a:t>
            </a:r>
            <a:r>
              <a:rPr lang="en-US" sz="1500" b="0" i="0" u="none" strike="noStrike" cap="none" dirty="0">
                <a:solidFill>
                  <a:srgbClr val="333333"/>
                </a:solidFill>
                <a:latin typeface="Lato"/>
                <a:ea typeface="Lato"/>
                <a:cs typeface="Lato"/>
                <a:sym typeface="Lato"/>
              </a:rPr>
              <a:t> manual – det er din </a:t>
            </a:r>
            <a:r>
              <a:rPr lang="en-US" sz="1500" b="1" i="0" u="none" strike="noStrike" cap="none" dirty="0">
                <a:solidFill>
                  <a:srgbClr val="333333"/>
                </a:solidFill>
                <a:latin typeface="Lato"/>
                <a:ea typeface="Lato"/>
                <a:cs typeface="Lato"/>
                <a:sym typeface="Lato"/>
              </a:rPr>
              <a:t>Bane-</a:t>
            </a:r>
            <a:r>
              <a:rPr lang="en-US" sz="1500" b="1" i="0" u="none" strike="noStrike" cap="none" dirty="0" err="1">
                <a:solidFill>
                  <a:srgbClr val="333333"/>
                </a:solidFill>
                <a:latin typeface="Lato"/>
                <a:ea typeface="Lato"/>
                <a:cs typeface="Lato"/>
                <a:sym typeface="Lato"/>
              </a:rPr>
              <a:t>opmåling</a:t>
            </a:r>
            <a:endParaRPr dirty="0"/>
          </a:p>
        </p:txBody>
      </p:sp>
      <p:sp>
        <p:nvSpPr>
          <p:cNvPr id="136" name="Google Shape;136;p16"/>
          <p:cNvSpPr txBox="1"/>
          <p:nvPr/>
        </p:nvSpPr>
        <p:spPr>
          <a:xfrm>
            <a:off x="762000" y="3343275"/>
            <a:ext cx="4572000" cy="1292662"/>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500" b="0" i="0" u="none" strike="noStrike" cap="none" dirty="0">
                <a:solidFill>
                  <a:srgbClr val="333333"/>
                </a:solidFill>
                <a:latin typeface="Lato"/>
                <a:ea typeface="Lato"/>
                <a:cs typeface="Lato"/>
                <a:sym typeface="Lato"/>
              </a:rPr>
              <a:t>Hegnet </a:t>
            </a:r>
            <a:r>
              <a:rPr lang="en-US" sz="1500" b="0" i="0" u="none" strike="noStrike" cap="none" dirty="0" err="1">
                <a:solidFill>
                  <a:srgbClr val="333333"/>
                </a:solidFill>
                <a:latin typeface="Lato"/>
                <a:ea typeface="Lato"/>
                <a:cs typeface="Lato"/>
                <a:sym typeface="Lato"/>
              </a:rPr>
              <a:t>definerer</a:t>
            </a:r>
            <a:r>
              <a:rPr lang="en-US" sz="1500" b="0" i="0" u="none" strike="noStrike" cap="none" dirty="0">
                <a:solidFill>
                  <a:srgbClr val="333333"/>
                </a:solidFill>
                <a:latin typeface="Lato"/>
                <a:ea typeface="Lato"/>
                <a:cs typeface="Lato"/>
                <a:sym typeface="Lato"/>
              </a:rPr>
              <a:t> din bane. Mange </a:t>
            </a:r>
            <a:r>
              <a:rPr lang="en-US" sz="1500" b="0" i="0" u="none" strike="noStrike" cap="none" dirty="0" err="1">
                <a:solidFill>
                  <a:srgbClr val="333333"/>
                </a:solidFill>
                <a:latin typeface="Lato"/>
                <a:ea typeface="Lato"/>
                <a:cs typeface="Lato"/>
                <a:sym typeface="Lato"/>
              </a:rPr>
              <a:t>taber</a:t>
            </a:r>
            <a:r>
              <a:rPr lang="en-US" sz="1500" b="0" i="0" u="none" strike="noStrike" cap="none" dirty="0">
                <a:solidFill>
                  <a:srgbClr val="333333"/>
                </a:solidFill>
                <a:latin typeface="Lato"/>
                <a:ea typeface="Lato"/>
                <a:cs typeface="Lato"/>
                <a:sym typeface="Lato"/>
              </a:rPr>
              <a:t> point </a:t>
            </a:r>
            <a:r>
              <a:rPr lang="en-US" sz="1500" b="0" i="0" u="none" strike="noStrike" cap="none" dirty="0" err="1">
                <a:solidFill>
                  <a:srgbClr val="333333"/>
                </a:solidFill>
                <a:latin typeface="Lato"/>
                <a:ea typeface="Lato"/>
                <a:cs typeface="Lato"/>
                <a:sym typeface="Lato"/>
              </a:rPr>
              <a:t>ved</a:t>
            </a:r>
            <a:r>
              <a:rPr lang="en-US" sz="1500" b="0" i="0" u="none" strike="noStrike" cap="none" dirty="0">
                <a:solidFill>
                  <a:srgbClr val="333333"/>
                </a:solidFill>
                <a:latin typeface="Lato"/>
                <a:ea typeface="Lato"/>
                <a:cs typeface="Lato"/>
                <a:sym typeface="Lato"/>
              </a:rPr>
              <a:t> at </a:t>
            </a:r>
            <a:r>
              <a:rPr lang="en-US" sz="1500" b="0" i="0" u="none" strike="noStrike" cap="none" dirty="0" err="1">
                <a:solidFill>
                  <a:srgbClr val="333333"/>
                </a:solidFill>
                <a:latin typeface="Lato"/>
                <a:ea typeface="Lato"/>
                <a:cs typeface="Lato"/>
                <a:sym typeface="Lato"/>
              </a:rPr>
              <a:t>løbe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udenfor</a:t>
            </a:r>
            <a:r>
              <a:rPr lang="en-US" sz="1500" b="0" i="0" u="none" strike="noStrike" cap="none" dirty="0">
                <a:solidFill>
                  <a:srgbClr val="333333"/>
                </a:solidFill>
                <a:latin typeface="Lato"/>
                <a:ea typeface="Lato"/>
                <a:cs typeface="Lato"/>
                <a:sym typeface="Lato"/>
              </a:rPr>
              <a:t>. </a:t>
            </a:r>
            <a:r>
              <a:rPr lang="en-US" sz="1500" dirty="0">
                <a:solidFill>
                  <a:srgbClr val="333333"/>
                </a:solidFill>
                <a:latin typeface="Lato"/>
                <a:ea typeface="Lato"/>
                <a:cs typeface="Lato"/>
                <a:sym typeface="Lato"/>
              </a:rPr>
              <a:t>Jeg </a:t>
            </a:r>
            <a:r>
              <a:rPr lang="en-US" sz="1500" b="0" i="0" u="none" strike="noStrike" cap="none" dirty="0" err="1">
                <a:solidFill>
                  <a:srgbClr val="333333"/>
                </a:solidFill>
                <a:latin typeface="Lato"/>
                <a:ea typeface="Lato"/>
                <a:cs typeface="Lato"/>
                <a:sym typeface="Lato"/>
              </a:rPr>
              <a:t>træner</a:t>
            </a:r>
            <a:r>
              <a:rPr lang="en-US" sz="1500" b="0" i="0" u="none" strike="noStrike" cap="none" dirty="0">
                <a:solidFill>
                  <a:srgbClr val="333333"/>
                </a:solidFill>
                <a:latin typeface="Lato"/>
                <a:ea typeface="Lato"/>
                <a:cs typeface="Lato"/>
                <a:sym typeface="Lato"/>
              </a:rPr>
              <a:t> min </a:t>
            </a:r>
            <a:r>
              <a:rPr lang="en-US" sz="1500" b="0" i="0" u="none" strike="noStrike" cap="none" dirty="0" err="1">
                <a:solidFill>
                  <a:srgbClr val="333333"/>
                </a:solidFill>
                <a:latin typeface="Lato"/>
                <a:ea typeface="Lato"/>
                <a:cs typeface="Lato"/>
                <a:sym typeface="Lato"/>
              </a:rPr>
              <a:t>atlet</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til</a:t>
            </a:r>
            <a:r>
              <a:rPr lang="en-US" sz="1500" b="0" i="0" u="none" strike="noStrike" cap="none" dirty="0">
                <a:solidFill>
                  <a:srgbClr val="333333"/>
                </a:solidFill>
                <a:latin typeface="Lato"/>
                <a:ea typeface="Lato"/>
                <a:cs typeface="Lato"/>
                <a:sym typeface="Lato"/>
              </a:rPr>
              <a:t> at </a:t>
            </a:r>
            <a:r>
              <a:rPr lang="en-US" sz="1500" b="0" i="0" u="none" strike="noStrike" cap="none" dirty="0" err="1">
                <a:solidFill>
                  <a:srgbClr val="333333"/>
                </a:solidFill>
                <a:latin typeface="Lato"/>
                <a:ea typeface="Lato"/>
                <a:cs typeface="Lato"/>
                <a:sym typeface="Lato"/>
              </a:rPr>
              <a:t>kende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hegnet</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så</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godt</a:t>
            </a:r>
            <a:r>
              <a:rPr lang="en-US" sz="1500" b="0" i="0" u="none" strike="noStrike" cap="none" dirty="0">
                <a:solidFill>
                  <a:srgbClr val="333333"/>
                </a:solidFill>
                <a:latin typeface="Lato"/>
                <a:ea typeface="Lato"/>
                <a:cs typeface="Lato"/>
                <a:sym typeface="Lato"/>
              </a:rPr>
              <a:t>, at </a:t>
            </a:r>
            <a:r>
              <a:rPr lang="en-US" sz="1500" dirty="0" err="1">
                <a:solidFill>
                  <a:srgbClr val="333333"/>
                </a:solidFill>
                <a:latin typeface="Lato"/>
                <a:ea typeface="Lato"/>
                <a:cs typeface="Lato"/>
                <a:sym typeface="Lato"/>
              </a:rPr>
              <a:t>han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kan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løbe</a:t>
            </a:r>
            <a:r>
              <a:rPr lang="en-US" sz="1500" b="0" i="0" u="none" strike="noStrike" cap="none" dirty="0">
                <a:solidFill>
                  <a:srgbClr val="333333"/>
                </a:solidFill>
                <a:latin typeface="Lato"/>
                <a:ea typeface="Lato"/>
                <a:cs typeface="Lato"/>
                <a:sym typeface="Lato"/>
              </a:rPr>
              <a:t> med </a:t>
            </a:r>
            <a:r>
              <a:rPr lang="en-US" sz="1500" b="0" i="0" u="none" strike="noStrike" cap="none" dirty="0" err="1">
                <a:solidFill>
                  <a:srgbClr val="333333"/>
                </a:solidFill>
                <a:latin typeface="Lato"/>
                <a:ea typeface="Lato"/>
                <a:cs typeface="Lato"/>
                <a:sym typeface="Lato"/>
              </a:rPr>
              <a:t>fuld</a:t>
            </a:r>
            <a:r>
              <a:rPr lang="en-US" sz="1500" b="0" i="0" u="none" strike="noStrike" cap="none" dirty="0">
                <a:solidFill>
                  <a:srgbClr val="333333"/>
                </a:solidFill>
                <a:latin typeface="Lato"/>
                <a:ea typeface="Lato"/>
                <a:cs typeface="Lato"/>
                <a:sym typeface="Lato"/>
              </a:rPr>
              <a:t> fart </a:t>
            </a:r>
            <a:r>
              <a:rPr lang="en-US" sz="1500" b="0" i="0" u="none" strike="noStrike" cap="none" dirty="0" err="1">
                <a:solidFill>
                  <a:srgbClr val="333333"/>
                </a:solidFill>
                <a:latin typeface="Lato"/>
                <a:ea typeface="Lato"/>
                <a:cs typeface="Lato"/>
                <a:sym typeface="Lato"/>
              </a:rPr>
              <a:t>helt</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ude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ved</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kanten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uden</a:t>
            </a:r>
            <a:r>
              <a:rPr lang="en-US" sz="1500" b="0" i="0" u="none" strike="noStrike" cap="none" dirty="0">
                <a:solidFill>
                  <a:srgbClr val="333333"/>
                </a:solidFill>
                <a:latin typeface="Lato"/>
                <a:ea typeface="Lato"/>
                <a:cs typeface="Lato"/>
                <a:sym typeface="Lato"/>
              </a:rPr>
              <a:t> at </a:t>
            </a:r>
            <a:r>
              <a:rPr lang="en-US" sz="1500" b="0" i="0" u="none" strike="noStrike" cap="none" dirty="0" err="1">
                <a:solidFill>
                  <a:srgbClr val="333333"/>
                </a:solidFill>
                <a:latin typeface="Lato"/>
                <a:ea typeface="Lato"/>
                <a:cs typeface="Lato"/>
                <a:sym typeface="Lato"/>
              </a:rPr>
              <a:t>ramme</a:t>
            </a:r>
            <a:r>
              <a:rPr lang="en-US" sz="1500" b="0" i="0" u="none" strike="noStrike" cap="none" dirty="0">
                <a:solidFill>
                  <a:srgbClr val="333333"/>
                </a:solidFill>
                <a:latin typeface="Lato"/>
                <a:ea typeface="Lato"/>
                <a:cs typeface="Lato"/>
                <a:sym typeface="Lato"/>
              </a:rPr>
              <a:t> den.</a:t>
            </a:r>
            <a:endParaRPr dirty="0"/>
          </a:p>
        </p:txBody>
      </p:sp>
      <p:sp>
        <p:nvSpPr>
          <p:cNvPr id="137" name="Google Shape;137;p16"/>
          <p:cNvSpPr txBox="1"/>
          <p:nvPr/>
        </p:nvSpPr>
        <p:spPr>
          <a:xfrm>
            <a:off x="1133475" y="5020359"/>
            <a:ext cx="3829050" cy="646331"/>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500" b="1" i="0" u="none" strike="noStrike" cap="none" dirty="0">
                <a:solidFill>
                  <a:srgbClr val="333333"/>
                </a:solidFill>
                <a:latin typeface="Lato"/>
                <a:ea typeface="Lato"/>
                <a:cs typeface="Lato"/>
                <a:sym typeface="Lato"/>
              </a:rPr>
              <a:t>Strategi:</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Hvis</a:t>
            </a:r>
            <a:r>
              <a:rPr lang="en-US" sz="1500" b="0" i="0" u="none" strike="noStrike" cap="none" dirty="0">
                <a:solidFill>
                  <a:srgbClr val="333333"/>
                </a:solidFill>
                <a:latin typeface="Lato"/>
                <a:ea typeface="Lato"/>
                <a:cs typeface="Lato"/>
                <a:sym typeface="Lato"/>
              </a:rPr>
              <a:t> et element </a:t>
            </a:r>
            <a:r>
              <a:rPr lang="en-US" sz="1500" b="0" i="0" u="none" strike="noStrike" cap="none" dirty="0" err="1">
                <a:solidFill>
                  <a:srgbClr val="333333"/>
                </a:solidFill>
                <a:latin typeface="Lato"/>
                <a:ea typeface="Lato"/>
                <a:cs typeface="Lato"/>
                <a:sym typeface="Lato"/>
              </a:rPr>
              <a:t>står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i</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TD’en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skal</a:t>
            </a:r>
            <a:r>
              <a:rPr lang="en-US" sz="1500" b="0" i="0" u="none" strike="noStrike" cap="none" dirty="0">
                <a:solidFill>
                  <a:srgbClr val="333333"/>
                </a:solidFill>
                <a:latin typeface="Lato"/>
                <a:ea typeface="Lato"/>
                <a:cs typeface="Lato"/>
                <a:sym typeface="Lato"/>
              </a:rPr>
              <a:t> det </a:t>
            </a:r>
            <a:r>
              <a:rPr lang="en-US" sz="1500" b="0" i="0" u="none" strike="noStrike" cap="none" dirty="0" err="1">
                <a:solidFill>
                  <a:srgbClr val="333333"/>
                </a:solidFill>
                <a:latin typeface="Lato"/>
                <a:ea typeface="Lato"/>
                <a:cs typeface="Lato"/>
                <a:sym typeface="Lato"/>
              </a:rPr>
              <a:t>sidde</a:t>
            </a:r>
            <a:r>
              <a:rPr lang="en-US" sz="1500" b="0" i="0" u="none" strike="noStrike" cap="none" dirty="0">
                <a:solidFill>
                  <a:srgbClr val="333333"/>
                </a:solidFill>
                <a:latin typeface="Lato"/>
                <a:ea typeface="Lato"/>
                <a:cs typeface="Lato"/>
                <a:sym typeface="Lato"/>
              </a:rPr>
              <a:t> </a:t>
            </a:r>
            <a:r>
              <a:rPr lang="en-US" sz="1500" dirty="0" err="1">
                <a:solidFill>
                  <a:srgbClr val="333333"/>
                </a:solidFill>
                <a:latin typeface="Lato"/>
                <a:ea typeface="Lato"/>
                <a:cs typeface="Lato"/>
                <a:sym typeface="Lato"/>
              </a:rPr>
              <a:t>på</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rygmarven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før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afrejse</a:t>
            </a:r>
            <a:r>
              <a:rPr lang="en-US" sz="1500" b="0" i="0" u="none" strike="noStrike" cap="none" dirty="0">
                <a:solidFill>
                  <a:srgbClr val="333333"/>
                </a:solidFill>
                <a:latin typeface="Lato"/>
                <a:ea typeface="Lato"/>
                <a:cs typeface="Lato"/>
                <a:sym typeface="Lato"/>
              </a:rPr>
              <a:t>.</a:t>
            </a:r>
            <a:endParaRPr dirty="0"/>
          </a:p>
        </p:txBody>
      </p:sp>
      <p:pic>
        <p:nvPicPr>
          <p:cNvPr id="5" name="Billede 4">
            <a:extLst>
              <a:ext uri="{FF2B5EF4-FFF2-40B4-BE49-F238E27FC236}">
                <a16:creationId xmlns:a16="http://schemas.microsoft.com/office/drawing/2014/main" id="{EF5F8B06-6DE5-03FB-4FF4-EBA536459D02}"/>
              </a:ext>
            </a:extLst>
          </p:cNvPr>
          <p:cNvPicPr>
            <a:picLocks noChangeAspect="1"/>
          </p:cNvPicPr>
          <p:nvPr/>
        </p:nvPicPr>
        <p:blipFill>
          <a:blip r:embed="rId5"/>
          <a:stretch>
            <a:fillRect/>
          </a:stretch>
        </p:blipFill>
        <p:spPr>
          <a:xfrm>
            <a:off x="6997189" y="0"/>
            <a:ext cx="5194811" cy="6858000"/>
          </a:xfrm>
          <a:prstGeom prst="rect">
            <a:avLst/>
          </a:prstGeom>
        </p:spPr>
      </p:pic>
      <p:pic>
        <p:nvPicPr>
          <p:cNvPr id="3" name="Billede 2">
            <a:extLst>
              <a:ext uri="{FF2B5EF4-FFF2-40B4-BE49-F238E27FC236}">
                <a16:creationId xmlns:a16="http://schemas.microsoft.com/office/drawing/2014/main" id="{DE03A2EF-9590-030A-D582-540E8AE18043}"/>
              </a:ext>
            </a:extLst>
          </p:cNvPr>
          <p:cNvPicPr>
            <a:picLocks noChangeAspect="1"/>
          </p:cNvPicPr>
          <p:nvPr/>
        </p:nvPicPr>
        <p:blipFill>
          <a:blip r:embed="rId6"/>
          <a:stretch>
            <a:fillRect/>
          </a:stretch>
        </p:blipFill>
        <p:spPr>
          <a:xfrm rot="1087304">
            <a:off x="7208090" y="2895684"/>
            <a:ext cx="4876529" cy="3028781"/>
          </a:xfrm>
          <a:prstGeom prst="rect">
            <a:avLst/>
          </a:prstGeom>
        </p:spPr>
      </p:pic>
      <p:pic>
        <p:nvPicPr>
          <p:cNvPr id="8" name="Google Shape;87;p13" descr="image.png">
            <a:extLst>
              <a:ext uri="{FF2B5EF4-FFF2-40B4-BE49-F238E27FC236}">
                <a16:creationId xmlns:a16="http://schemas.microsoft.com/office/drawing/2014/main" id="{AF032C98-E092-EC8F-23F5-FE718E883ED0}"/>
              </a:ext>
            </a:extLst>
          </p:cNvPr>
          <p:cNvPicPr preferRelativeResize="0"/>
          <p:nvPr/>
        </p:nvPicPr>
        <p:blipFill rotWithShape="1">
          <a:blip r:embed="rId7">
            <a:alphaModFix/>
          </a:blip>
          <a:srcRect/>
          <a:stretch/>
        </p:blipFill>
        <p:spPr>
          <a:xfrm>
            <a:off x="6474109" y="5943600"/>
            <a:ext cx="5286375" cy="914400"/>
          </a:xfrm>
          <a:prstGeom prst="rect">
            <a:avLst/>
          </a:prstGeom>
          <a:noFill/>
          <a:ln>
            <a:noFill/>
          </a:ln>
        </p:spPr>
      </p:pic>
      <p:sp>
        <p:nvSpPr>
          <p:cNvPr id="10" name="Tekstfelt 9">
            <a:extLst>
              <a:ext uri="{FF2B5EF4-FFF2-40B4-BE49-F238E27FC236}">
                <a16:creationId xmlns:a16="http://schemas.microsoft.com/office/drawing/2014/main" id="{2D14EFF7-9DBE-4F76-F89F-7509B6CB25FF}"/>
              </a:ext>
            </a:extLst>
          </p:cNvPr>
          <p:cNvSpPr txBox="1"/>
          <p:nvPr/>
        </p:nvSpPr>
        <p:spPr>
          <a:xfrm>
            <a:off x="6725498" y="6070549"/>
            <a:ext cx="5034986" cy="660502"/>
          </a:xfrm>
          <a:prstGeom prst="rect">
            <a:avLst/>
          </a:prstGeom>
          <a:noFill/>
        </p:spPr>
        <p:txBody>
          <a:bodyPr wrap="square">
            <a:spAutoFit/>
          </a:bodyPr>
          <a:lstStyle/>
          <a:p>
            <a:pPr marL="0" marR="0" lvl="0" indent="0" algn="l" rtl="0">
              <a:lnSpc>
                <a:spcPct val="140000"/>
              </a:lnSpc>
              <a:spcBef>
                <a:spcPts val="0"/>
              </a:spcBef>
              <a:spcAft>
                <a:spcPts val="0"/>
              </a:spcAft>
              <a:buNone/>
            </a:pPr>
            <a:r>
              <a:rPr lang="da-DK" sz="1400" b="0" i="1" u="none" strike="noStrike" cap="none" dirty="0">
                <a:solidFill>
                  <a:srgbClr val="FFFFFF"/>
                </a:solidFill>
                <a:latin typeface="Lato"/>
                <a:ea typeface="Lato"/>
                <a:cs typeface="Lato"/>
                <a:sym typeface="Lato"/>
              </a:rPr>
              <a:t>"Når vi kender hegnet, fjerner vi tøven. Det skaber ro </a:t>
            </a:r>
            <a:r>
              <a:rPr lang="da-DK" sz="1400" i="1" dirty="0">
                <a:solidFill>
                  <a:srgbClr val="FFFFFF"/>
                </a:solidFill>
                <a:latin typeface="Lato"/>
                <a:ea typeface="Lato"/>
                <a:cs typeface="Lato"/>
                <a:sym typeface="Lato"/>
              </a:rPr>
              <a:t>under konkurrencen</a:t>
            </a:r>
            <a:r>
              <a:rPr lang="da-DK" sz="1400" b="0" i="1" u="none" strike="noStrike" cap="none" dirty="0">
                <a:solidFill>
                  <a:srgbClr val="FFFFFF"/>
                </a:solidFill>
                <a:latin typeface="Lato"/>
                <a:ea typeface="Lato"/>
                <a:cs typeface="Lato"/>
                <a:sym typeface="Lato"/>
              </a:rPr>
              <a:t>."</a:t>
            </a:r>
            <a:endParaRPr lang="da-DK"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41"/>
        <p:cNvGrpSpPr/>
        <p:nvPr/>
      </p:nvGrpSpPr>
      <p:grpSpPr>
        <a:xfrm>
          <a:off x="0" y="0"/>
          <a:ext cx="0" cy="0"/>
          <a:chOff x="0" y="0"/>
          <a:chExt cx="0" cy="0"/>
        </a:xfrm>
      </p:grpSpPr>
      <p:pic>
        <p:nvPicPr>
          <p:cNvPr id="142" name="Google Shape;142;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43" name="Google Shape;143;p17" descr="image.png"/>
          <p:cNvPicPr preferRelativeResize="0"/>
          <p:nvPr/>
        </p:nvPicPr>
        <p:blipFill rotWithShape="1">
          <a:blip r:embed="rId4">
            <a:alphaModFix/>
          </a:blip>
          <a:srcRect/>
          <a:stretch/>
        </p:blipFill>
        <p:spPr>
          <a:xfrm>
            <a:off x="733351" y="1685925"/>
            <a:ext cx="3365450" cy="3019425"/>
          </a:xfrm>
          <a:prstGeom prst="rect">
            <a:avLst/>
          </a:prstGeom>
          <a:noFill/>
          <a:ln>
            <a:noFill/>
          </a:ln>
        </p:spPr>
      </p:pic>
      <p:pic>
        <p:nvPicPr>
          <p:cNvPr id="144" name="Google Shape;144;p17" descr="image.png"/>
          <p:cNvPicPr preferRelativeResize="0"/>
          <p:nvPr/>
        </p:nvPicPr>
        <p:blipFill rotWithShape="1">
          <a:blip r:embed="rId5">
            <a:alphaModFix/>
          </a:blip>
          <a:srcRect/>
          <a:stretch/>
        </p:blipFill>
        <p:spPr>
          <a:xfrm>
            <a:off x="4443124" y="1714499"/>
            <a:ext cx="3365450" cy="3019425"/>
          </a:xfrm>
          <a:prstGeom prst="rect">
            <a:avLst/>
          </a:prstGeom>
          <a:noFill/>
          <a:ln>
            <a:noFill/>
          </a:ln>
        </p:spPr>
      </p:pic>
      <p:pic>
        <p:nvPicPr>
          <p:cNvPr id="145" name="Google Shape;145;p17" descr="image.png"/>
          <p:cNvPicPr preferRelativeResize="0"/>
          <p:nvPr/>
        </p:nvPicPr>
        <p:blipFill rotWithShape="1">
          <a:blip r:embed="rId6">
            <a:alphaModFix/>
          </a:blip>
          <a:srcRect/>
          <a:stretch/>
        </p:blipFill>
        <p:spPr>
          <a:xfrm>
            <a:off x="8093199" y="1714499"/>
            <a:ext cx="3365450" cy="3019425"/>
          </a:xfrm>
          <a:prstGeom prst="rect">
            <a:avLst/>
          </a:prstGeom>
          <a:noFill/>
          <a:ln>
            <a:noFill/>
          </a:ln>
        </p:spPr>
      </p:pic>
      <p:sp>
        <p:nvSpPr>
          <p:cNvPr id="147" name="Google Shape;147;p17"/>
          <p:cNvSpPr/>
          <p:nvPr/>
        </p:nvSpPr>
        <p:spPr>
          <a:xfrm>
            <a:off x="762000" y="1504950"/>
            <a:ext cx="10668000" cy="38100"/>
          </a:xfrm>
          <a:prstGeom prst="rect">
            <a:avLst/>
          </a:prstGeom>
          <a:solidFill>
            <a:srgbClr val="C810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pic>
        <p:nvPicPr>
          <p:cNvPr id="148" name="Google Shape;148;p17" descr="image.png"/>
          <p:cNvPicPr preferRelativeResize="0"/>
          <p:nvPr/>
        </p:nvPicPr>
        <p:blipFill rotWithShape="1">
          <a:blip r:embed="rId7">
            <a:alphaModFix/>
          </a:blip>
          <a:srcRect/>
          <a:stretch/>
        </p:blipFill>
        <p:spPr>
          <a:xfrm>
            <a:off x="2063875" y="1838325"/>
            <a:ext cx="381000" cy="381000"/>
          </a:xfrm>
          <a:prstGeom prst="rect">
            <a:avLst/>
          </a:prstGeom>
          <a:noFill/>
          <a:ln>
            <a:noFill/>
          </a:ln>
        </p:spPr>
      </p:pic>
      <p:sp>
        <p:nvSpPr>
          <p:cNvPr id="149" name="Google Shape;149;p17"/>
          <p:cNvSpPr txBox="1"/>
          <p:nvPr/>
        </p:nvSpPr>
        <p:spPr>
          <a:xfrm>
            <a:off x="959253" y="2238374"/>
            <a:ext cx="2913645"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err="1">
                <a:solidFill>
                  <a:srgbClr val="C8102E"/>
                </a:solidFill>
                <a:latin typeface="Poppins"/>
                <a:ea typeface="Poppins"/>
                <a:cs typeface="Poppins"/>
                <a:sym typeface="Poppins"/>
              </a:rPr>
              <a:t>Hvor</a:t>
            </a:r>
            <a:r>
              <a:rPr lang="en-US" sz="2400" b="1" i="0" u="none" strike="noStrike" cap="none" dirty="0">
                <a:solidFill>
                  <a:srgbClr val="C8102E"/>
                </a:solidFill>
                <a:latin typeface="Poppins"/>
                <a:ea typeface="Poppins"/>
                <a:cs typeface="Poppins"/>
                <a:sym typeface="Poppins"/>
              </a:rPr>
              <a:t> er </a:t>
            </a:r>
            <a:r>
              <a:rPr lang="en-US" sz="2400" b="1" i="0" u="none" strike="noStrike" cap="none" dirty="0" err="1">
                <a:solidFill>
                  <a:srgbClr val="C8102E"/>
                </a:solidFill>
                <a:latin typeface="Poppins"/>
                <a:ea typeface="Poppins"/>
                <a:cs typeface="Poppins"/>
                <a:sym typeface="Poppins"/>
              </a:rPr>
              <a:t>pointene</a:t>
            </a:r>
            <a:r>
              <a:rPr lang="en-US" sz="2400" b="1" i="0" u="none" strike="noStrike" cap="none" dirty="0">
                <a:solidFill>
                  <a:srgbClr val="C8102E"/>
                </a:solidFill>
                <a:latin typeface="Poppins"/>
                <a:ea typeface="Poppins"/>
                <a:cs typeface="Poppins"/>
                <a:sym typeface="Poppins"/>
              </a:rPr>
              <a:t>?</a:t>
            </a:r>
            <a:endParaRPr dirty="0"/>
          </a:p>
        </p:txBody>
      </p:sp>
      <p:sp>
        <p:nvSpPr>
          <p:cNvPr id="150" name="Google Shape;150;p17"/>
          <p:cNvSpPr txBox="1"/>
          <p:nvPr/>
        </p:nvSpPr>
        <p:spPr>
          <a:xfrm>
            <a:off x="1028625" y="2688269"/>
            <a:ext cx="2774900" cy="1066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0" i="0" u="none" strike="noStrike" cap="none" dirty="0" err="1">
                <a:solidFill>
                  <a:srgbClr val="333333"/>
                </a:solidFill>
                <a:latin typeface="Lato"/>
                <a:ea typeface="Lato"/>
                <a:cs typeface="Lato"/>
                <a:sym typeface="Lato"/>
              </a:rPr>
              <a:t>SAG’en</a:t>
            </a:r>
            <a:r>
              <a:rPr lang="en-US" sz="1500" b="0" i="0" u="none" strike="noStrike" cap="none" dirty="0">
                <a:solidFill>
                  <a:srgbClr val="333333"/>
                </a:solidFill>
                <a:latin typeface="Lato"/>
                <a:ea typeface="Lato"/>
                <a:cs typeface="Lato"/>
                <a:sym typeface="Lato"/>
              </a:rPr>
              <a:t> er </a:t>
            </a:r>
            <a:r>
              <a:rPr lang="en-US" sz="1500" b="0" i="0" u="none" strike="noStrike" cap="none" dirty="0" err="1">
                <a:solidFill>
                  <a:srgbClr val="333333"/>
                </a:solidFill>
                <a:latin typeface="Lato"/>
                <a:ea typeface="Lato"/>
                <a:cs typeface="Lato"/>
                <a:sym typeface="Lato"/>
              </a:rPr>
              <a:t>dommerens</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facitliste</a:t>
            </a:r>
            <a:r>
              <a:rPr lang="en-US" sz="1500" b="0" i="0" u="none" strike="noStrike" cap="none" dirty="0">
                <a:solidFill>
                  <a:srgbClr val="333333"/>
                </a:solidFill>
                <a:latin typeface="Lato"/>
                <a:ea typeface="Lato"/>
                <a:cs typeface="Lato"/>
                <a:sym typeface="Lato"/>
              </a:rPr>
              <a:t>. Vi </a:t>
            </a:r>
            <a:r>
              <a:rPr lang="en-US" sz="1500" b="0" i="0" u="none" strike="noStrike" cap="none" dirty="0" err="1">
                <a:solidFill>
                  <a:srgbClr val="333333"/>
                </a:solidFill>
                <a:latin typeface="Lato"/>
                <a:ea typeface="Lato"/>
                <a:cs typeface="Lato"/>
                <a:sym typeface="Lato"/>
              </a:rPr>
              <a:t>dekonstruerer</a:t>
            </a:r>
            <a:r>
              <a:rPr lang="en-US" sz="1500" b="0" i="0" u="none" strike="noStrike" cap="none" dirty="0">
                <a:solidFill>
                  <a:srgbClr val="333333"/>
                </a:solidFill>
                <a:latin typeface="Lato"/>
                <a:ea typeface="Lato"/>
                <a:cs typeface="Lato"/>
                <a:sym typeface="Lato"/>
              </a:rPr>
              <a:t> den for at </a:t>
            </a:r>
            <a:r>
              <a:rPr lang="en-US" sz="1500" b="0" i="0" u="none" strike="noStrike" cap="none" dirty="0" err="1">
                <a:solidFill>
                  <a:srgbClr val="333333"/>
                </a:solidFill>
                <a:latin typeface="Lato"/>
                <a:ea typeface="Lato"/>
                <a:cs typeface="Lato"/>
                <a:sym typeface="Lato"/>
              </a:rPr>
              <a:t>forstå</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målelogikken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før</a:t>
            </a:r>
            <a:r>
              <a:rPr lang="en-US" sz="1500" b="0" i="0" u="none" strike="noStrike" cap="none" dirty="0">
                <a:solidFill>
                  <a:srgbClr val="333333"/>
                </a:solidFill>
                <a:latin typeface="Lato"/>
                <a:ea typeface="Lato"/>
                <a:cs typeface="Lato"/>
                <a:sym typeface="Lato"/>
              </a:rPr>
              <a:t> vi starter </a:t>
            </a:r>
            <a:r>
              <a:rPr lang="en-US" sz="1500" b="0" i="0" u="none" strike="noStrike" cap="none" dirty="0" err="1">
                <a:solidFill>
                  <a:srgbClr val="333333"/>
                </a:solidFill>
                <a:latin typeface="Lato"/>
                <a:ea typeface="Lato"/>
                <a:cs typeface="Lato"/>
                <a:sym typeface="Lato"/>
              </a:rPr>
              <a:t>maskinen</a:t>
            </a:r>
            <a:r>
              <a:rPr lang="en-US" sz="1500" b="0" i="0" u="none" strike="noStrike" cap="none" dirty="0">
                <a:solidFill>
                  <a:srgbClr val="333333"/>
                </a:solidFill>
                <a:latin typeface="Lato"/>
                <a:ea typeface="Lato"/>
                <a:cs typeface="Lato"/>
                <a:sym typeface="Lato"/>
              </a:rPr>
              <a:t>.</a:t>
            </a:r>
            <a:endParaRPr dirty="0"/>
          </a:p>
        </p:txBody>
      </p:sp>
      <p:pic>
        <p:nvPicPr>
          <p:cNvPr id="151" name="Google Shape;151;p17" descr="image.png"/>
          <p:cNvPicPr preferRelativeResize="0"/>
          <p:nvPr/>
        </p:nvPicPr>
        <p:blipFill rotWithShape="1">
          <a:blip r:embed="rId8">
            <a:alphaModFix/>
          </a:blip>
          <a:srcRect/>
          <a:stretch/>
        </p:blipFill>
        <p:spPr>
          <a:xfrm>
            <a:off x="5884288" y="1865946"/>
            <a:ext cx="333375" cy="381000"/>
          </a:xfrm>
          <a:prstGeom prst="rect">
            <a:avLst/>
          </a:prstGeom>
          <a:noFill/>
          <a:ln>
            <a:noFill/>
          </a:ln>
        </p:spPr>
      </p:pic>
      <p:sp>
        <p:nvSpPr>
          <p:cNvPr id="152" name="Google Shape;152;p17"/>
          <p:cNvSpPr txBox="1"/>
          <p:nvPr/>
        </p:nvSpPr>
        <p:spPr>
          <a:xfrm>
            <a:off x="4624741" y="2238374"/>
            <a:ext cx="2913645"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a:solidFill>
                  <a:srgbClr val="C8102E"/>
                </a:solidFill>
                <a:latin typeface="Poppins"/>
                <a:ea typeface="Poppins"/>
                <a:cs typeface="Poppins"/>
                <a:sym typeface="Poppins"/>
              </a:rPr>
              <a:t>Point-</a:t>
            </a:r>
            <a:r>
              <a:rPr lang="en-US" sz="2400" b="1" i="0" u="none" strike="noStrike" cap="none" dirty="0" err="1">
                <a:solidFill>
                  <a:srgbClr val="C8102E"/>
                </a:solidFill>
                <a:latin typeface="Poppins"/>
                <a:ea typeface="Poppins"/>
                <a:cs typeface="Poppins"/>
                <a:sym typeface="Poppins"/>
              </a:rPr>
              <a:t>fælden</a:t>
            </a:r>
            <a:endParaRPr dirty="0"/>
          </a:p>
        </p:txBody>
      </p:sp>
      <p:sp>
        <p:nvSpPr>
          <p:cNvPr id="153" name="Google Shape;153;p17"/>
          <p:cNvSpPr txBox="1"/>
          <p:nvPr/>
        </p:nvSpPr>
        <p:spPr>
          <a:xfrm>
            <a:off x="4694113" y="2590921"/>
            <a:ext cx="2774900" cy="10668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0" i="0" u="none" strike="noStrike" cap="none" dirty="0" err="1">
                <a:solidFill>
                  <a:srgbClr val="333333"/>
                </a:solidFill>
                <a:latin typeface="Lato"/>
                <a:ea typeface="Lato"/>
                <a:cs typeface="Lato"/>
                <a:sym typeface="Lato"/>
              </a:rPr>
              <a:t>Dommeren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måler</a:t>
            </a:r>
            <a:r>
              <a:rPr lang="en-US" sz="1500" b="0" i="0" u="none" strike="noStrike" cap="none" dirty="0">
                <a:solidFill>
                  <a:srgbClr val="333333"/>
                </a:solidFill>
                <a:latin typeface="Lato"/>
                <a:ea typeface="Lato"/>
                <a:cs typeface="Lato"/>
                <a:sym typeface="Lato"/>
              </a:rPr>
              <a:t> fra Side A. </a:t>
            </a:r>
            <a:r>
              <a:rPr lang="en-US" sz="1500" b="0" i="0" u="none" strike="noStrike" cap="none" dirty="0" err="1">
                <a:solidFill>
                  <a:srgbClr val="333333"/>
                </a:solidFill>
                <a:latin typeface="Lato"/>
                <a:ea typeface="Lato"/>
                <a:cs typeface="Lato"/>
                <a:sym typeface="Lato"/>
              </a:rPr>
              <a:t>Hvis</a:t>
            </a:r>
            <a:r>
              <a:rPr lang="en-US" sz="1500" b="0" i="0" u="none" strike="noStrike" cap="none" dirty="0">
                <a:solidFill>
                  <a:srgbClr val="333333"/>
                </a:solidFill>
                <a:latin typeface="Lato"/>
                <a:ea typeface="Lato"/>
                <a:cs typeface="Lato"/>
                <a:sym typeface="Lato"/>
              </a:rPr>
              <a:t> du </a:t>
            </a:r>
            <a:r>
              <a:rPr lang="en-US" sz="1500" b="0" i="0" u="none" strike="noStrike" cap="none" dirty="0" err="1">
                <a:solidFill>
                  <a:srgbClr val="333333"/>
                </a:solidFill>
                <a:latin typeface="Lato"/>
                <a:ea typeface="Lato"/>
                <a:cs typeface="Lato"/>
                <a:sym typeface="Lato"/>
              </a:rPr>
              <a:t>har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trænet</a:t>
            </a:r>
            <a:r>
              <a:rPr lang="en-US" sz="1500" b="0" i="0" u="none" strike="noStrike" cap="none" dirty="0">
                <a:solidFill>
                  <a:srgbClr val="333333"/>
                </a:solidFill>
                <a:latin typeface="Lato"/>
                <a:ea typeface="Lato"/>
                <a:cs typeface="Lato"/>
                <a:sym typeface="Lato"/>
              </a:rPr>
              <a:t> Side B, </a:t>
            </a:r>
            <a:r>
              <a:rPr lang="en-US" sz="1500" b="0" i="0" u="none" strike="noStrike" cap="none" dirty="0" err="1">
                <a:solidFill>
                  <a:srgbClr val="333333"/>
                </a:solidFill>
                <a:latin typeface="Lato"/>
                <a:ea typeface="Lato"/>
                <a:cs typeface="Lato"/>
                <a:sym typeface="Lato"/>
              </a:rPr>
              <a:t>har</a:t>
            </a:r>
            <a:r>
              <a:rPr lang="en-US" sz="1500" b="0" i="0" u="none" strike="noStrike" cap="none" dirty="0">
                <a:solidFill>
                  <a:srgbClr val="333333"/>
                </a:solidFill>
                <a:latin typeface="Lato"/>
                <a:ea typeface="Lato"/>
                <a:cs typeface="Lato"/>
                <a:sym typeface="Lato"/>
              </a:rPr>
              <a:t> du </a:t>
            </a:r>
            <a:r>
              <a:rPr lang="en-US" sz="1500" b="0" i="0" u="none" strike="noStrike" cap="none" dirty="0" err="1">
                <a:solidFill>
                  <a:srgbClr val="333333"/>
                </a:solidFill>
                <a:latin typeface="Lato"/>
                <a:ea typeface="Lato"/>
                <a:cs typeface="Lato"/>
                <a:sym typeface="Lato"/>
              </a:rPr>
              <a:t>tabt</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pointet</a:t>
            </a:r>
            <a:r>
              <a:rPr lang="en-US" sz="1500" b="0" i="0" u="none" strike="noStrike" cap="none" dirty="0">
                <a:solidFill>
                  <a:srgbClr val="333333"/>
                </a:solidFill>
                <a:latin typeface="Lato"/>
                <a:ea typeface="Lato"/>
                <a:cs typeface="Lato"/>
                <a:sym typeface="Lato"/>
              </a:rPr>
              <a:t> – </a:t>
            </a:r>
            <a:r>
              <a:rPr lang="en-US" sz="1500" b="0" i="0" u="none" strike="noStrike" cap="none" dirty="0" err="1">
                <a:solidFill>
                  <a:srgbClr val="333333"/>
                </a:solidFill>
                <a:latin typeface="Lato"/>
                <a:ea typeface="Lato"/>
                <a:cs typeface="Lato"/>
                <a:sym typeface="Lato"/>
              </a:rPr>
              <a:t>uanset</a:t>
            </a:r>
            <a:r>
              <a:rPr lang="en-US" sz="1500" b="0" i="0" u="none" strike="noStrike" cap="none" dirty="0">
                <a:solidFill>
                  <a:srgbClr val="333333"/>
                </a:solidFill>
                <a:latin typeface="Lato"/>
                <a:ea typeface="Lato"/>
                <a:cs typeface="Lato"/>
                <a:sym typeface="Lato"/>
              </a:rPr>
              <a:t> finish. Vi </a:t>
            </a:r>
            <a:r>
              <a:rPr lang="en-US" sz="1500" b="0" i="0" u="none" strike="noStrike" cap="none" dirty="0" err="1">
                <a:solidFill>
                  <a:srgbClr val="333333"/>
                </a:solidFill>
                <a:latin typeface="Lato"/>
                <a:ea typeface="Lato"/>
                <a:cs typeface="Lato"/>
                <a:sym typeface="Lato"/>
              </a:rPr>
              <a:t>eliminerer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tvivl</a:t>
            </a:r>
            <a:r>
              <a:rPr lang="en-US" sz="1500" b="0" i="0" u="none" strike="noStrike" cap="none" dirty="0">
                <a:solidFill>
                  <a:srgbClr val="333333"/>
                </a:solidFill>
                <a:latin typeface="Lato"/>
                <a:ea typeface="Lato"/>
                <a:cs typeface="Lato"/>
                <a:sym typeface="Lato"/>
              </a:rPr>
              <a:t>.</a:t>
            </a:r>
            <a:endParaRPr dirty="0"/>
          </a:p>
        </p:txBody>
      </p:sp>
      <p:pic>
        <p:nvPicPr>
          <p:cNvPr id="154" name="Google Shape;154;p17" descr="image.png"/>
          <p:cNvPicPr preferRelativeResize="0"/>
          <p:nvPr/>
        </p:nvPicPr>
        <p:blipFill rotWithShape="1">
          <a:blip r:embed="rId9">
            <a:alphaModFix/>
          </a:blip>
          <a:srcRect/>
          <a:stretch/>
        </p:blipFill>
        <p:spPr>
          <a:xfrm>
            <a:off x="9556625" y="1965558"/>
            <a:ext cx="381000" cy="381000"/>
          </a:xfrm>
          <a:prstGeom prst="rect">
            <a:avLst/>
          </a:prstGeom>
          <a:noFill/>
          <a:ln>
            <a:noFill/>
          </a:ln>
        </p:spPr>
      </p:pic>
      <p:sp>
        <p:nvSpPr>
          <p:cNvPr id="155" name="Google Shape;155;p17"/>
          <p:cNvSpPr txBox="1"/>
          <p:nvPr/>
        </p:nvSpPr>
        <p:spPr>
          <a:xfrm>
            <a:off x="8275224" y="2330349"/>
            <a:ext cx="2913645" cy="457200"/>
          </a:xfrm>
          <a:prstGeom prst="rect">
            <a:avLst/>
          </a:prstGeom>
          <a:noFill/>
          <a:ln>
            <a:noFill/>
          </a:ln>
        </p:spPr>
        <p:txBody>
          <a:bodyPr spcFirstLastPara="1" wrap="square" lIns="0" tIns="0" rIns="0" bIns="0" anchor="t" anchorCtr="0">
            <a:spAutoFit/>
          </a:bodyPr>
          <a:lstStyle/>
          <a:p>
            <a:pPr marL="0" marR="0" lvl="0" indent="0" algn="ctr" rtl="0">
              <a:spcBef>
                <a:spcPts val="0"/>
              </a:spcBef>
              <a:spcAft>
                <a:spcPts val="0"/>
              </a:spcAft>
              <a:buNone/>
            </a:pPr>
            <a:r>
              <a:rPr lang="en-US" sz="2400" b="1" i="0" u="none" strike="noStrike" cap="none" dirty="0" err="1">
                <a:solidFill>
                  <a:srgbClr val="C8102E"/>
                </a:solidFill>
                <a:latin typeface="Poppins"/>
                <a:ea typeface="Poppins"/>
                <a:cs typeface="Poppins"/>
                <a:sym typeface="Poppins"/>
              </a:rPr>
              <a:t>Måle-logik</a:t>
            </a:r>
            <a:endParaRPr dirty="0"/>
          </a:p>
        </p:txBody>
      </p:sp>
      <p:sp>
        <p:nvSpPr>
          <p:cNvPr id="156" name="Google Shape;156;p17"/>
          <p:cNvSpPr txBox="1"/>
          <p:nvPr/>
        </p:nvSpPr>
        <p:spPr>
          <a:xfrm>
            <a:off x="8359675" y="2787549"/>
            <a:ext cx="2774900" cy="969496"/>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500" b="0" i="0" u="none" strike="noStrike" cap="none" dirty="0">
                <a:solidFill>
                  <a:srgbClr val="333333"/>
                </a:solidFill>
                <a:latin typeface="Lato"/>
                <a:ea typeface="Lato"/>
                <a:cs typeface="Lato"/>
                <a:sym typeface="Lato"/>
              </a:rPr>
              <a:t>Vi </a:t>
            </a:r>
            <a:r>
              <a:rPr lang="en-US" sz="1500" b="0" i="0" u="none" strike="noStrike" cap="none" dirty="0" err="1">
                <a:solidFill>
                  <a:srgbClr val="333333"/>
                </a:solidFill>
                <a:latin typeface="Lato"/>
                <a:ea typeface="Lato"/>
                <a:cs typeface="Lato"/>
                <a:sym typeface="Lato"/>
              </a:rPr>
              <a:t>træner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ikke</a:t>
            </a:r>
            <a:r>
              <a:rPr lang="en-US" sz="1500" b="0" i="0" u="none" strike="noStrike" cap="none" dirty="0">
                <a:solidFill>
                  <a:srgbClr val="333333"/>
                </a:solidFill>
                <a:latin typeface="Lato"/>
                <a:ea typeface="Lato"/>
                <a:cs typeface="Lato"/>
                <a:sym typeface="Lato"/>
              </a:rPr>
              <a:t> for at </a:t>
            </a:r>
            <a:r>
              <a:rPr lang="en-US" sz="1500" dirty="0" err="1">
                <a:solidFill>
                  <a:srgbClr val="333333"/>
                </a:solidFill>
                <a:latin typeface="Lato"/>
                <a:ea typeface="Lato"/>
                <a:cs typeface="Lato"/>
                <a:sym typeface="Lato"/>
              </a:rPr>
              <a:t>producere</a:t>
            </a:r>
            <a:r>
              <a:rPr lang="en-US" sz="1500" b="0" i="0" u="none" strike="noStrike" cap="none" dirty="0">
                <a:solidFill>
                  <a:srgbClr val="333333"/>
                </a:solidFill>
                <a:latin typeface="Lato"/>
                <a:ea typeface="Lato"/>
                <a:cs typeface="Lato"/>
                <a:sym typeface="Lato"/>
              </a:rPr>
              <a:t> dele – vi </a:t>
            </a:r>
            <a:r>
              <a:rPr lang="en-US" sz="1500" b="0" i="0" u="none" strike="noStrike" cap="none" dirty="0" err="1">
                <a:solidFill>
                  <a:srgbClr val="333333"/>
                </a:solidFill>
                <a:latin typeface="Lato"/>
                <a:ea typeface="Lato"/>
                <a:cs typeface="Lato"/>
                <a:sym typeface="Lato"/>
              </a:rPr>
              <a:t>træner</a:t>
            </a:r>
            <a:r>
              <a:rPr lang="en-US" sz="1500" b="0" i="0" u="none" strike="noStrike" cap="none" dirty="0">
                <a:solidFill>
                  <a:srgbClr val="333333"/>
                </a:solidFill>
                <a:latin typeface="Lato"/>
                <a:ea typeface="Lato"/>
                <a:cs typeface="Lato"/>
                <a:sym typeface="Lato"/>
              </a:rPr>
              <a:t> for at </a:t>
            </a:r>
            <a:r>
              <a:rPr lang="en-US" sz="1500" b="1" i="0" u="none" strike="noStrike" cap="none" dirty="0" err="1">
                <a:solidFill>
                  <a:srgbClr val="333333"/>
                </a:solidFill>
                <a:latin typeface="Lato"/>
                <a:ea typeface="Lato"/>
                <a:cs typeface="Lato"/>
                <a:sym typeface="Lato"/>
              </a:rPr>
              <a:t>blive</a:t>
            </a:r>
            <a:r>
              <a:rPr lang="en-US" sz="1500" b="1" i="0" u="none" strike="noStrike" cap="none" dirty="0">
                <a:solidFill>
                  <a:srgbClr val="333333"/>
                </a:solidFill>
                <a:latin typeface="Lato"/>
                <a:ea typeface="Lato"/>
                <a:cs typeface="Lato"/>
                <a:sym typeface="Lato"/>
              </a:rPr>
              <a:t> </a:t>
            </a:r>
            <a:r>
              <a:rPr lang="en-US" sz="1500" b="1" i="0" u="none" strike="noStrike" cap="none" dirty="0" err="1">
                <a:solidFill>
                  <a:srgbClr val="333333"/>
                </a:solidFill>
                <a:latin typeface="Lato"/>
                <a:ea typeface="Lato"/>
                <a:cs typeface="Lato"/>
                <a:sym typeface="Lato"/>
              </a:rPr>
              <a:t>målt</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efter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internationale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standarder</a:t>
            </a:r>
            <a:r>
              <a:rPr lang="en-US" sz="1500" b="0" i="0" u="none" strike="noStrike" cap="none" dirty="0">
                <a:solidFill>
                  <a:srgbClr val="333333"/>
                </a:solidFill>
                <a:latin typeface="Lato"/>
                <a:ea typeface="Lato"/>
                <a:cs typeface="Lato"/>
                <a:sym typeface="Lato"/>
              </a:rPr>
              <a:t>.</a:t>
            </a:r>
            <a:endParaRPr dirty="0"/>
          </a:p>
        </p:txBody>
      </p:sp>
      <p:pic>
        <p:nvPicPr>
          <p:cNvPr id="3" name="Billede 2">
            <a:extLst>
              <a:ext uri="{FF2B5EF4-FFF2-40B4-BE49-F238E27FC236}">
                <a16:creationId xmlns:a16="http://schemas.microsoft.com/office/drawing/2014/main" id="{802FF494-5601-8467-1991-F00416577777}"/>
              </a:ext>
            </a:extLst>
          </p:cNvPr>
          <p:cNvPicPr>
            <a:picLocks noChangeAspect="1"/>
          </p:cNvPicPr>
          <p:nvPr/>
        </p:nvPicPr>
        <p:blipFill>
          <a:blip r:embed="rId10"/>
          <a:stretch>
            <a:fillRect/>
          </a:stretch>
        </p:blipFill>
        <p:spPr>
          <a:xfrm>
            <a:off x="1232848" y="685699"/>
            <a:ext cx="9154803" cy="724001"/>
          </a:xfrm>
          <a:prstGeom prst="rect">
            <a:avLst/>
          </a:prstGeom>
        </p:spPr>
      </p:pic>
      <p:pic>
        <p:nvPicPr>
          <p:cNvPr id="5" name="Billede 4">
            <a:extLst>
              <a:ext uri="{FF2B5EF4-FFF2-40B4-BE49-F238E27FC236}">
                <a16:creationId xmlns:a16="http://schemas.microsoft.com/office/drawing/2014/main" id="{7C7EDF9B-8863-AFD1-7C66-823FD0A34920}"/>
              </a:ext>
            </a:extLst>
          </p:cNvPr>
          <p:cNvPicPr>
            <a:picLocks noChangeAspect="1"/>
          </p:cNvPicPr>
          <p:nvPr/>
        </p:nvPicPr>
        <p:blipFill>
          <a:blip r:embed="rId11"/>
          <a:stretch>
            <a:fillRect/>
          </a:stretch>
        </p:blipFill>
        <p:spPr>
          <a:xfrm>
            <a:off x="42413" y="4374193"/>
            <a:ext cx="5841875" cy="2671521"/>
          </a:xfrm>
          <a:prstGeom prst="rect">
            <a:avLst/>
          </a:prstGeom>
        </p:spPr>
      </p:pic>
      <p:pic>
        <p:nvPicPr>
          <p:cNvPr id="7" name="Billede 6">
            <a:extLst>
              <a:ext uri="{FF2B5EF4-FFF2-40B4-BE49-F238E27FC236}">
                <a16:creationId xmlns:a16="http://schemas.microsoft.com/office/drawing/2014/main" id="{2C3AF2A9-CA86-55E9-BF9B-1C29122B6877}"/>
              </a:ext>
            </a:extLst>
          </p:cNvPr>
          <p:cNvPicPr>
            <a:picLocks noChangeAspect="1"/>
          </p:cNvPicPr>
          <p:nvPr/>
        </p:nvPicPr>
        <p:blipFill>
          <a:blip r:embed="rId12"/>
          <a:stretch>
            <a:fillRect/>
          </a:stretch>
        </p:blipFill>
        <p:spPr>
          <a:xfrm>
            <a:off x="6494734" y="4374193"/>
            <a:ext cx="6002345" cy="26437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0"/>
        <p:cNvGrpSpPr/>
        <p:nvPr/>
      </p:nvGrpSpPr>
      <p:grpSpPr>
        <a:xfrm>
          <a:off x="0" y="0"/>
          <a:ext cx="0" cy="0"/>
          <a:chOff x="0" y="0"/>
          <a:chExt cx="0" cy="0"/>
        </a:xfrm>
      </p:grpSpPr>
      <p:pic>
        <p:nvPicPr>
          <p:cNvPr id="162" name="Google Shape;162;p18" descr="image.png"/>
          <p:cNvPicPr preferRelativeResize="0"/>
          <p:nvPr/>
        </p:nvPicPr>
        <p:blipFill rotWithShape="1">
          <a:blip r:embed="rId3">
            <a:alphaModFix/>
          </a:blip>
          <a:srcRect/>
          <a:stretch/>
        </p:blipFill>
        <p:spPr>
          <a:xfrm>
            <a:off x="762000" y="875555"/>
            <a:ext cx="5095875" cy="6269087"/>
          </a:xfrm>
          <a:prstGeom prst="rect">
            <a:avLst/>
          </a:prstGeom>
          <a:noFill/>
          <a:ln>
            <a:noFill/>
          </a:ln>
        </p:spPr>
      </p:pic>
      <p:sp>
        <p:nvSpPr>
          <p:cNvPr id="165" name="Google Shape;165;p18"/>
          <p:cNvSpPr/>
          <p:nvPr/>
        </p:nvSpPr>
        <p:spPr>
          <a:xfrm>
            <a:off x="762000" y="456455"/>
            <a:ext cx="10668000" cy="38100"/>
          </a:xfrm>
          <a:prstGeom prst="rect">
            <a:avLst/>
          </a:prstGeom>
          <a:solidFill>
            <a:srgbClr val="C810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67" name="Google Shape;167;p18"/>
          <p:cNvSpPr txBox="1"/>
          <p:nvPr/>
        </p:nvSpPr>
        <p:spPr>
          <a:xfrm>
            <a:off x="6334125" y="875555"/>
            <a:ext cx="5350668" cy="4572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i="0" u="none" strike="noStrike" cap="none" dirty="0">
                <a:solidFill>
                  <a:srgbClr val="C8102E"/>
                </a:solidFill>
                <a:latin typeface="Poppins"/>
                <a:ea typeface="Poppins"/>
                <a:cs typeface="Poppins"/>
                <a:sym typeface="Poppins"/>
              </a:rPr>
              <a:t>Familiarization Day</a:t>
            </a:r>
            <a:endParaRPr dirty="0"/>
          </a:p>
        </p:txBody>
      </p:sp>
      <p:sp>
        <p:nvSpPr>
          <p:cNvPr id="168" name="Google Shape;168;p18"/>
          <p:cNvSpPr txBox="1"/>
          <p:nvPr/>
        </p:nvSpPr>
        <p:spPr>
          <a:xfrm>
            <a:off x="6334125" y="1475630"/>
            <a:ext cx="5095875" cy="533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500" b="0" i="0" u="none" strike="noStrike" cap="none" dirty="0" err="1">
                <a:solidFill>
                  <a:srgbClr val="333333"/>
                </a:solidFill>
                <a:latin typeface="Lato"/>
                <a:ea typeface="Lato"/>
                <a:cs typeface="Lato"/>
                <a:sym typeface="Lato"/>
              </a:rPr>
              <a:t>Konkurrencen</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vindes</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i</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forberedelsen</a:t>
            </a:r>
            <a:r>
              <a:rPr lang="en-US" sz="1500" b="0" i="0" u="none" strike="noStrike" cap="none" dirty="0">
                <a:solidFill>
                  <a:srgbClr val="333333"/>
                </a:solidFill>
                <a:latin typeface="Lato"/>
                <a:ea typeface="Lato"/>
                <a:cs typeface="Lato"/>
                <a:sym typeface="Lato"/>
              </a:rPr>
              <a:t>. Vi </a:t>
            </a:r>
            <a:r>
              <a:rPr lang="en-US" sz="1500" b="0" i="0" u="none" strike="noStrike" cap="none" dirty="0" err="1">
                <a:solidFill>
                  <a:srgbClr val="333333"/>
                </a:solidFill>
                <a:latin typeface="Lato"/>
                <a:ea typeface="Lato"/>
                <a:cs typeface="Lato"/>
                <a:sym typeface="Lato"/>
              </a:rPr>
              <a:t>forbereder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professionelle</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opsætningspapirer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måneder</a:t>
            </a:r>
            <a:r>
              <a:rPr lang="en-US" sz="1500" b="0" i="0" u="none" strike="noStrike" cap="none" dirty="0">
                <a:solidFill>
                  <a:srgbClr val="333333"/>
                </a:solidFill>
                <a:latin typeface="Lato"/>
                <a:ea typeface="Lato"/>
                <a:cs typeface="Lato"/>
                <a:sym typeface="Lato"/>
              </a:rPr>
              <a:t> </a:t>
            </a:r>
            <a:r>
              <a:rPr lang="en-US" sz="1500" b="0" i="0" u="none" strike="noStrike" cap="none" dirty="0" err="1">
                <a:solidFill>
                  <a:srgbClr val="333333"/>
                </a:solidFill>
                <a:latin typeface="Lato"/>
                <a:ea typeface="Lato"/>
                <a:cs typeface="Lato"/>
                <a:sym typeface="Lato"/>
              </a:rPr>
              <a:t>før</a:t>
            </a:r>
            <a:r>
              <a:rPr lang="en-US" sz="1500" b="0" i="0" u="none" strike="noStrike" cap="none" dirty="0">
                <a:solidFill>
                  <a:srgbClr val="333333"/>
                </a:solidFill>
                <a:latin typeface="Lato"/>
                <a:ea typeface="Lato"/>
                <a:cs typeface="Lato"/>
                <a:sym typeface="Lato"/>
              </a:rPr>
              <a:t>.</a:t>
            </a:r>
            <a:endParaRPr dirty="0"/>
          </a:p>
        </p:txBody>
      </p:sp>
      <p:sp>
        <p:nvSpPr>
          <p:cNvPr id="169" name="Google Shape;169;p18"/>
          <p:cNvSpPr txBox="1"/>
          <p:nvPr/>
        </p:nvSpPr>
        <p:spPr>
          <a:xfrm>
            <a:off x="6686550" y="2599580"/>
            <a:ext cx="4391025" cy="1066800"/>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500" b="1" i="0" u="none" strike="noStrike" cap="none">
                <a:solidFill>
                  <a:srgbClr val="333333"/>
                </a:solidFill>
                <a:latin typeface="Lato"/>
                <a:ea typeface="Lato"/>
                <a:cs typeface="Lato"/>
                <a:sym typeface="Lato"/>
              </a:rPr>
              <a:t>20% reglen:</a:t>
            </a:r>
            <a:br>
              <a:rPr lang="en-US" sz="1800" b="0" i="0" u="none" strike="noStrike" cap="none">
                <a:solidFill>
                  <a:schemeClr val="dk1"/>
                </a:solidFill>
                <a:latin typeface="Calibri"/>
                <a:ea typeface="Calibri"/>
                <a:cs typeface="Calibri"/>
                <a:sym typeface="Calibri"/>
              </a:rPr>
            </a:br>
            <a:r>
              <a:rPr lang="en-US" sz="1500" b="0" i="0" u="none" strike="noStrike" cap="none">
                <a:solidFill>
                  <a:srgbClr val="333333"/>
                </a:solidFill>
                <a:latin typeface="Lato"/>
                <a:ea typeface="Lato"/>
                <a:cs typeface="Lato"/>
                <a:sym typeface="Lato"/>
              </a:rPr>
              <a:t> Dokumentationen sikrer, at atleten kan udføre de første 20% af opgaven på ren autopilot. Det sparer kritisk mental energi til slutspurten.</a:t>
            </a:r>
            <a:endParaRPr/>
          </a:p>
        </p:txBody>
      </p:sp>
      <p:pic>
        <p:nvPicPr>
          <p:cNvPr id="3" name="Billede 2">
            <a:extLst>
              <a:ext uri="{FF2B5EF4-FFF2-40B4-BE49-F238E27FC236}">
                <a16:creationId xmlns:a16="http://schemas.microsoft.com/office/drawing/2014/main" id="{F7CCE0CD-5708-8DB5-807D-A7C1FBA8F2F1}"/>
              </a:ext>
            </a:extLst>
          </p:cNvPr>
          <p:cNvPicPr>
            <a:picLocks noChangeAspect="1"/>
          </p:cNvPicPr>
          <p:nvPr/>
        </p:nvPicPr>
        <p:blipFill>
          <a:blip r:embed="rId4"/>
          <a:stretch>
            <a:fillRect/>
          </a:stretch>
        </p:blipFill>
        <p:spPr>
          <a:xfrm>
            <a:off x="0" y="508097"/>
            <a:ext cx="11918084" cy="524976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0">
          <a:extLst>
            <a:ext uri="{FF2B5EF4-FFF2-40B4-BE49-F238E27FC236}">
              <a16:creationId xmlns:a16="http://schemas.microsoft.com/office/drawing/2014/main" id="{B1014649-1816-06C8-5191-06C255015FE6}"/>
            </a:ext>
          </a:extLst>
        </p:cNvPr>
        <p:cNvGrpSpPr/>
        <p:nvPr/>
      </p:nvGrpSpPr>
      <p:grpSpPr>
        <a:xfrm>
          <a:off x="0" y="0"/>
          <a:ext cx="0" cy="0"/>
          <a:chOff x="0" y="0"/>
          <a:chExt cx="0" cy="0"/>
        </a:xfrm>
      </p:grpSpPr>
      <p:pic>
        <p:nvPicPr>
          <p:cNvPr id="161" name="Google Shape;161;p18" descr="image.png">
            <a:extLst>
              <a:ext uri="{FF2B5EF4-FFF2-40B4-BE49-F238E27FC236}">
                <a16:creationId xmlns:a16="http://schemas.microsoft.com/office/drawing/2014/main" id="{D8D5899C-A5EF-CEA1-5414-AADB6EF43FE4}"/>
              </a:ext>
            </a:extLst>
          </p:cNvPr>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2" name="Google Shape;162;p18" descr="image.png">
            <a:extLst>
              <a:ext uri="{FF2B5EF4-FFF2-40B4-BE49-F238E27FC236}">
                <a16:creationId xmlns:a16="http://schemas.microsoft.com/office/drawing/2014/main" id="{DB4AA5CD-9E85-E336-4013-FBEEF8A2A86B}"/>
              </a:ext>
            </a:extLst>
          </p:cNvPr>
          <p:cNvPicPr preferRelativeResize="0"/>
          <p:nvPr/>
        </p:nvPicPr>
        <p:blipFill rotWithShape="1">
          <a:blip r:embed="rId4">
            <a:alphaModFix/>
          </a:blip>
          <a:srcRect/>
          <a:stretch/>
        </p:blipFill>
        <p:spPr>
          <a:xfrm>
            <a:off x="762001" y="926452"/>
            <a:ext cx="5095875" cy="6269087"/>
          </a:xfrm>
          <a:prstGeom prst="rect">
            <a:avLst/>
          </a:prstGeom>
          <a:noFill/>
          <a:ln>
            <a:noFill/>
          </a:ln>
        </p:spPr>
      </p:pic>
      <p:pic>
        <p:nvPicPr>
          <p:cNvPr id="163" name="Google Shape;163;p18" descr="image.png">
            <a:extLst>
              <a:ext uri="{FF2B5EF4-FFF2-40B4-BE49-F238E27FC236}">
                <a16:creationId xmlns:a16="http://schemas.microsoft.com/office/drawing/2014/main" id="{04EFD754-315E-C468-F926-5DCE8610B865}"/>
              </a:ext>
            </a:extLst>
          </p:cNvPr>
          <p:cNvPicPr preferRelativeResize="0"/>
          <p:nvPr/>
        </p:nvPicPr>
        <p:blipFill rotWithShape="1">
          <a:blip r:embed="rId5">
            <a:alphaModFix/>
          </a:blip>
          <a:srcRect/>
          <a:stretch/>
        </p:blipFill>
        <p:spPr>
          <a:xfrm>
            <a:off x="6334125" y="2247155"/>
            <a:ext cx="5095875" cy="1914525"/>
          </a:xfrm>
          <a:prstGeom prst="rect">
            <a:avLst/>
          </a:prstGeom>
          <a:noFill/>
          <a:ln>
            <a:noFill/>
          </a:ln>
        </p:spPr>
      </p:pic>
      <p:sp>
        <p:nvSpPr>
          <p:cNvPr id="165" name="Google Shape;165;p18">
            <a:extLst>
              <a:ext uri="{FF2B5EF4-FFF2-40B4-BE49-F238E27FC236}">
                <a16:creationId xmlns:a16="http://schemas.microsoft.com/office/drawing/2014/main" id="{0DCD7AD3-8CE7-8EB0-A4E0-D23D1968723E}"/>
              </a:ext>
            </a:extLst>
          </p:cNvPr>
          <p:cNvSpPr/>
          <p:nvPr/>
        </p:nvSpPr>
        <p:spPr>
          <a:xfrm>
            <a:off x="762000" y="456455"/>
            <a:ext cx="10668000" cy="38100"/>
          </a:xfrm>
          <a:prstGeom prst="rect">
            <a:avLst/>
          </a:prstGeom>
          <a:solidFill>
            <a:srgbClr val="C8102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167" name="Google Shape;167;p18">
            <a:extLst>
              <a:ext uri="{FF2B5EF4-FFF2-40B4-BE49-F238E27FC236}">
                <a16:creationId xmlns:a16="http://schemas.microsoft.com/office/drawing/2014/main" id="{C063BA1C-1475-4116-5EAB-84477974ED27}"/>
              </a:ext>
            </a:extLst>
          </p:cNvPr>
          <p:cNvSpPr txBox="1"/>
          <p:nvPr/>
        </p:nvSpPr>
        <p:spPr>
          <a:xfrm>
            <a:off x="3658791" y="549348"/>
            <a:ext cx="5350668" cy="615553"/>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4000" b="1" i="0" u="none" strike="noStrike" cap="none" dirty="0">
                <a:solidFill>
                  <a:srgbClr val="C8102E"/>
                </a:solidFill>
                <a:latin typeface="Poppins"/>
                <a:ea typeface="Poppins"/>
                <a:cs typeface="Poppins"/>
                <a:sym typeface="Poppins"/>
              </a:rPr>
              <a:t>Familiarization Day</a:t>
            </a:r>
            <a:endParaRPr sz="4000" dirty="0"/>
          </a:p>
        </p:txBody>
      </p:sp>
      <p:sp>
        <p:nvSpPr>
          <p:cNvPr id="168" name="Google Shape;168;p18">
            <a:extLst>
              <a:ext uri="{FF2B5EF4-FFF2-40B4-BE49-F238E27FC236}">
                <a16:creationId xmlns:a16="http://schemas.microsoft.com/office/drawing/2014/main" id="{C604418E-AF11-87FB-CA9E-D46308CC575F}"/>
              </a:ext>
            </a:extLst>
          </p:cNvPr>
          <p:cNvSpPr txBox="1"/>
          <p:nvPr/>
        </p:nvSpPr>
        <p:spPr>
          <a:xfrm>
            <a:off x="6334125" y="1475630"/>
            <a:ext cx="5095875" cy="533400"/>
          </a:xfrm>
          <a:prstGeom prst="rect">
            <a:avLst/>
          </a:prstGeom>
          <a:no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None/>
            </a:pPr>
            <a:r>
              <a:rPr lang="en-US" sz="1500" b="0" i="0" u="none" strike="noStrike" cap="none">
                <a:solidFill>
                  <a:srgbClr val="333333"/>
                </a:solidFill>
                <a:latin typeface="Lato"/>
                <a:ea typeface="Lato"/>
                <a:cs typeface="Lato"/>
                <a:sym typeface="Lato"/>
              </a:rPr>
              <a:t>Konkurrencen vindes i forberedelsen. Vi forbereder professionelle opsætningspapirer måneder før.</a:t>
            </a:r>
            <a:endParaRPr/>
          </a:p>
        </p:txBody>
      </p:sp>
      <p:sp>
        <p:nvSpPr>
          <p:cNvPr id="169" name="Google Shape;169;p18">
            <a:extLst>
              <a:ext uri="{FF2B5EF4-FFF2-40B4-BE49-F238E27FC236}">
                <a16:creationId xmlns:a16="http://schemas.microsoft.com/office/drawing/2014/main" id="{31876441-637D-B25E-7154-3D57A9E13BA4}"/>
              </a:ext>
            </a:extLst>
          </p:cNvPr>
          <p:cNvSpPr txBox="1"/>
          <p:nvPr/>
        </p:nvSpPr>
        <p:spPr>
          <a:xfrm>
            <a:off x="6686550" y="2599580"/>
            <a:ext cx="4391025" cy="1066800"/>
          </a:xfrm>
          <a:prstGeom prst="rect">
            <a:avLst/>
          </a:prstGeom>
          <a:noFill/>
          <a:ln>
            <a:noFill/>
          </a:ln>
        </p:spPr>
        <p:txBody>
          <a:bodyPr spcFirstLastPara="1" wrap="square" lIns="0" tIns="0" rIns="0" bIns="0" anchor="t" anchorCtr="0">
            <a:spAutoFit/>
          </a:bodyPr>
          <a:lstStyle/>
          <a:p>
            <a:pPr marL="0" marR="0" lvl="0" indent="0" algn="l" rtl="0">
              <a:lnSpc>
                <a:spcPct val="116666"/>
              </a:lnSpc>
              <a:spcBef>
                <a:spcPts val="0"/>
              </a:spcBef>
              <a:spcAft>
                <a:spcPts val="0"/>
              </a:spcAft>
              <a:buNone/>
            </a:pPr>
            <a:r>
              <a:rPr lang="en-US" sz="1500" b="1" i="0" u="none" strike="noStrike" cap="none">
                <a:solidFill>
                  <a:srgbClr val="333333"/>
                </a:solidFill>
                <a:latin typeface="Lato"/>
                <a:ea typeface="Lato"/>
                <a:cs typeface="Lato"/>
                <a:sym typeface="Lato"/>
              </a:rPr>
              <a:t>20% reglen:</a:t>
            </a:r>
            <a:br>
              <a:rPr lang="en-US" sz="1800" b="0" i="0" u="none" strike="noStrike" cap="none">
                <a:solidFill>
                  <a:schemeClr val="dk1"/>
                </a:solidFill>
                <a:latin typeface="Calibri"/>
                <a:ea typeface="Calibri"/>
                <a:cs typeface="Calibri"/>
                <a:sym typeface="Calibri"/>
              </a:rPr>
            </a:br>
            <a:r>
              <a:rPr lang="en-US" sz="1500" b="0" i="0" u="none" strike="noStrike" cap="none">
                <a:solidFill>
                  <a:srgbClr val="333333"/>
                </a:solidFill>
                <a:latin typeface="Lato"/>
                <a:ea typeface="Lato"/>
                <a:cs typeface="Lato"/>
                <a:sym typeface="Lato"/>
              </a:rPr>
              <a:t> Dokumentationen sikrer, at atleten kan udføre de første 20% af opgaven på ren autopilot. Det sparer kritisk mental energi til slutspurten.</a:t>
            </a:r>
            <a:endParaRPr/>
          </a:p>
        </p:txBody>
      </p:sp>
      <p:pic>
        <p:nvPicPr>
          <p:cNvPr id="3" name="Billede 2">
            <a:extLst>
              <a:ext uri="{FF2B5EF4-FFF2-40B4-BE49-F238E27FC236}">
                <a16:creationId xmlns:a16="http://schemas.microsoft.com/office/drawing/2014/main" id="{5C60A01C-C589-092B-0F81-F9FA8AD3ABC0}"/>
              </a:ext>
            </a:extLst>
          </p:cNvPr>
          <p:cNvPicPr>
            <a:picLocks noChangeAspect="1"/>
          </p:cNvPicPr>
          <p:nvPr/>
        </p:nvPicPr>
        <p:blipFill>
          <a:blip r:embed="rId6"/>
          <a:stretch>
            <a:fillRect/>
          </a:stretch>
        </p:blipFill>
        <p:spPr>
          <a:xfrm>
            <a:off x="261250" y="2789976"/>
            <a:ext cx="5720450" cy="3744070"/>
          </a:xfrm>
          <a:prstGeom prst="rect">
            <a:avLst/>
          </a:prstGeom>
        </p:spPr>
      </p:pic>
    </p:spTree>
    <p:extLst>
      <p:ext uri="{BB962C8B-B14F-4D97-AF65-F5344CB8AC3E}">
        <p14:creationId xmlns:p14="http://schemas.microsoft.com/office/powerpoint/2010/main" val="2305995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CE22A-C216-D1C0-EC84-06AEA36EA5BF}"/>
              </a:ext>
            </a:extLst>
          </p:cNvPr>
          <p:cNvSpPr>
            <a:spLocks noGrp="1"/>
          </p:cNvSpPr>
          <p:nvPr>
            <p:ph type="title"/>
          </p:nvPr>
        </p:nvSpPr>
        <p:spPr/>
        <p:txBody>
          <a:bodyPr/>
          <a:lstStyle/>
          <a:p>
            <a:endParaRPr lang="da-DK"/>
          </a:p>
        </p:txBody>
      </p:sp>
      <p:sp>
        <p:nvSpPr>
          <p:cNvPr id="3" name="Pladsholder til tekst 2">
            <a:extLst>
              <a:ext uri="{FF2B5EF4-FFF2-40B4-BE49-F238E27FC236}">
                <a16:creationId xmlns:a16="http://schemas.microsoft.com/office/drawing/2014/main" id="{124C6B71-2C57-8A5F-0749-976E8D32A115}"/>
              </a:ext>
            </a:extLst>
          </p:cNvPr>
          <p:cNvSpPr>
            <a:spLocks noGrp="1"/>
          </p:cNvSpPr>
          <p:nvPr>
            <p:ph type="body" idx="1"/>
          </p:nvPr>
        </p:nvSpPr>
        <p:spPr/>
        <p:txBody>
          <a:bodyPr/>
          <a:lstStyle/>
          <a:p>
            <a:endParaRPr lang="da-DK"/>
          </a:p>
        </p:txBody>
      </p:sp>
      <p:pic>
        <p:nvPicPr>
          <p:cNvPr id="5" name="Billede 4">
            <a:extLst>
              <a:ext uri="{FF2B5EF4-FFF2-40B4-BE49-F238E27FC236}">
                <a16:creationId xmlns:a16="http://schemas.microsoft.com/office/drawing/2014/main" id="{8C8F2EC8-1D36-79FC-58D7-981D73A80A18}"/>
              </a:ext>
            </a:extLst>
          </p:cNvPr>
          <p:cNvPicPr>
            <a:picLocks noChangeAspect="1"/>
          </p:cNvPicPr>
          <p:nvPr/>
        </p:nvPicPr>
        <p:blipFill>
          <a:blip r:embed="rId3"/>
          <a:stretch>
            <a:fillRect/>
          </a:stretch>
        </p:blipFill>
        <p:spPr>
          <a:xfrm>
            <a:off x="-33888" y="142875"/>
            <a:ext cx="12233125" cy="6557963"/>
          </a:xfrm>
          <a:prstGeom prst="rect">
            <a:avLst/>
          </a:prstGeom>
        </p:spPr>
      </p:pic>
    </p:spTree>
    <p:extLst>
      <p:ext uri="{BB962C8B-B14F-4D97-AF65-F5344CB8AC3E}">
        <p14:creationId xmlns:p14="http://schemas.microsoft.com/office/powerpoint/2010/main" val="127559532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D708028AAEA2E48B4A53D55BD624A39" ma:contentTypeVersion="3" ma:contentTypeDescription="Opret et nyt dokument." ma:contentTypeScope="" ma:versionID="eabf6286efe37e19c28282d9ecff528f">
  <xsd:schema xmlns:xsd="http://www.w3.org/2001/XMLSchema" xmlns:xs="http://www.w3.org/2001/XMLSchema" xmlns:p="http://schemas.microsoft.com/office/2006/metadata/properties" xmlns:ns2="283c281e-1fee-4c7d-938f-42e833c7208d" targetNamespace="http://schemas.microsoft.com/office/2006/metadata/properties" ma:root="true" ma:fieldsID="3c31b48dfd98d27af574e9e6d9d24a62" ns2:_="">
    <xsd:import namespace="283c281e-1fee-4c7d-938f-42e833c7208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3c281e-1fee-4c7d-938f-42e833c720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176EAD-30AF-46BC-8006-BB6761EBC21E}"/>
</file>

<file path=customXml/itemProps2.xml><?xml version="1.0" encoding="utf-8"?>
<ds:datastoreItem xmlns:ds="http://schemas.openxmlformats.org/officeDocument/2006/customXml" ds:itemID="{1CE819D7-1956-4330-B24E-8DE5AAE46DE0}">
  <ds:schemaRefs>
    <ds:schemaRef ds:uri="http://schemas.microsoft.com/sharepoint/v3/contenttype/forms"/>
  </ds:schemaRefs>
</ds:datastoreItem>
</file>

<file path=customXml/itemProps3.xml><?xml version="1.0" encoding="utf-8"?>
<ds:datastoreItem xmlns:ds="http://schemas.openxmlformats.org/officeDocument/2006/customXml" ds:itemID="{FCBBC570-9BE9-4BF7-AF46-E923EA990401}">
  <ds:schemaRefs>
    <ds:schemaRef ds:uri="http://www.w3.org/XML/1998/namespace"/>
    <ds:schemaRef ds:uri="http://purl.org/dc/elements/1.1/"/>
    <ds:schemaRef ds:uri="http://schemas.microsoft.com/office/2006/documentManagement/types"/>
    <ds:schemaRef ds:uri="http://schemas.microsoft.com/office/infopath/2007/PartnerControls"/>
    <ds:schemaRef ds:uri="http://purl.org/dc/terms/"/>
    <ds:schemaRef ds:uri="5383a033-6dac-43b9-a560-dd1fa673ea20"/>
    <ds:schemaRef ds:uri="http://purl.org/dc/dcmitype/"/>
    <ds:schemaRef ds:uri="http://schemas.openxmlformats.org/package/2006/metadata/core-properties"/>
    <ds:schemaRef ds:uri="d9029640-f9f8-4a52-980c-bb9c0592e005"/>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72</TotalTime>
  <Words>2881</Words>
  <Application>Microsoft Office PowerPoint</Application>
  <PresentationFormat>Widescreen</PresentationFormat>
  <Paragraphs>119</Paragraphs>
  <Slides>12</Slides>
  <Notes>12</Notes>
  <HiddenSlides>0</HiddenSlides>
  <MMClips>0</MMClips>
  <ScaleCrop>false</ScaleCrop>
  <HeadingPairs>
    <vt:vector size="4" baseType="variant">
      <vt:variant>
        <vt:lpstr>Tema</vt:lpstr>
      </vt:variant>
      <vt:variant>
        <vt:i4>1</vt:i4>
      </vt:variant>
      <vt:variant>
        <vt:lpstr>Slidetitler</vt:lpstr>
      </vt:variant>
      <vt:variant>
        <vt:i4>12</vt:i4>
      </vt:variant>
    </vt:vector>
  </HeadingPairs>
  <TitlesOfParts>
    <vt:vector size="13" baseType="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True Tylak</dc:creator>
  <cp:lastModifiedBy>True Tylak</cp:lastModifiedBy>
  <cp:revision>3</cp:revision>
  <dcterms:modified xsi:type="dcterms:W3CDTF">2026-06-21T08:09:40Z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0x0101002D708028AAEA2E48B4A53D55BD624A39</vt:lpwstr>
  </property>
  <property fmtid="{D5CDD505-2E9C-101B-9397-08002B2CF9AE}" pid="3" name="MediaServiceImageTags">
    <vt:lpwstr/>
  </property>
</Properties>
</file>