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 id="270" r:id="rId3"/>
    <p:sldId id="268" r:id="rId4"/>
    <p:sldId id="257" r:id="rId5"/>
    <p:sldId id="271" r:id="rId6"/>
    <p:sldId id="269" r:id="rId7"/>
    <p:sldId id="275" r:id="rId8"/>
    <p:sldId id="274" r:id="rId9"/>
    <p:sldId id="273" r:id="rId10"/>
    <p:sldId id="279" r:id="rId11"/>
    <p:sldId id="278" r:id="rId12"/>
    <p:sldId id="277" r:id="rId13"/>
    <p:sldId id="280" r:id="rId14"/>
    <p:sldId id="258" r:id="rId15"/>
    <p:sldId id="282" r:id="rId16"/>
    <p:sldId id="283" r:id="rId17"/>
    <p:sldId id="276" r:id="rId18"/>
    <p:sldId id="259" r:id="rId19"/>
    <p:sldId id="285" r:id="rId20"/>
    <p:sldId id="284" r:id="rId21"/>
    <p:sldId id="286" r:id="rId22"/>
    <p:sldId id="287" r:id="rId23"/>
    <p:sldId id="288" r:id="rId24"/>
    <p:sldId id="260" r:id="rId25"/>
    <p:sldId id="289" r:id="rId26"/>
    <p:sldId id="261" r:id="rId27"/>
    <p:sldId id="290" r:id="rId28"/>
    <p:sldId id="262" r:id="rId29"/>
    <p:sldId id="292" r:id="rId30"/>
    <p:sldId id="293" r:id="rId31"/>
    <p:sldId id="294" r:id="rId32"/>
    <p:sldId id="291" r:id="rId33"/>
    <p:sldId id="263" r:id="rId34"/>
    <p:sldId id="266" r:id="rId35"/>
    <p:sldId id="295" r:id="rId36"/>
    <p:sldId id="296" r:id="rId37"/>
    <p:sldId id="297" r:id="rId38"/>
    <p:sldId id="265" r:id="rId39"/>
    <p:sldId id="298" r:id="rId40"/>
    <p:sldId id="299" r:id="rId41"/>
    <p:sldId id="300" r:id="rId42"/>
    <p:sldId id="301" r:id="rId43"/>
    <p:sldId id="303" r:id="rId44"/>
    <p:sldId id="264" r:id="rId45"/>
    <p:sldId id="304" r:id="rId46"/>
    <p:sldId id="305" r:id="rId47"/>
    <p:sldId id="302" r:id="rId48"/>
    <p:sldId id="306" r:id="rId49"/>
    <p:sldId id="307" r:id="rId50"/>
    <p:sldId id="309" r:id="rId51"/>
    <p:sldId id="310" r:id="rId52"/>
    <p:sldId id="311" r:id="rId53"/>
    <p:sldId id="312" r:id="rId54"/>
    <p:sldId id="313" r:id="rId55"/>
    <p:sldId id="308" r:id="rId56"/>
    <p:sldId id="314" r:id="rId57"/>
    <p:sldId id="315" r:id="rId58"/>
    <p:sldId id="316" r:id="rId59"/>
    <p:sldId id="267" r:id="rId60"/>
    <p:sldId id="317" r:id="rId61"/>
    <p:sldId id="318" r:id="rId62"/>
    <p:sldId id="319" r:id="rId63"/>
    <p:sldId id="320" r:id="rId64"/>
    <p:sldId id="321" r:id="rId65"/>
  </p:sldIdLst>
  <p:sldSz cx="12192000" cy="6858000"/>
  <p:notesSz cx="6858000" cy="9144000"/>
  <p:embeddedFontLst>
    <p:embeddedFont>
      <p:font typeface="Almarai" pitchFamily="2" charset="-78"/>
      <p:regular r:id="rId66"/>
    </p:embeddedFont>
    <p:embeddedFont>
      <p:font typeface="Almarai ExtraBold" charset="-78"/>
      <p:bold r:id="rId67"/>
    </p:embeddedFont>
    <p:embeddedFont>
      <p:font typeface="Almarai Light" pitchFamily="2" charset="-78"/>
      <p:regular r:id="rId68"/>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3DE"/>
    <a:srgbClr val="2F2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4D85-ED1B-F1BC-4A60-54F235EE33C4}"/>
              </a:ext>
            </a:extLst>
          </p:cNvPr>
          <p:cNvSpPr>
            <a:spLocks noGrp="1"/>
          </p:cNvSpPr>
          <p:nvPr>
            <p:ph type="ctrTitle" hasCustomPrompt="1"/>
          </p:nvPr>
        </p:nvSpPr>
        <p:spPr>
          <a:xfrm>
            <a:off x="561866" y="1760451"/>
            <a:ext cx="8302172" cy="1883825"/>
          </a:xfrm>
        </p:spPr>
        <p:txBody>
          <a:bodyPr anchor="b">
            <a:normAutofit/>
          </a:bodyPr>
          <a:lstStyle>
            <a:lvl1pPr algn="l">
              <a:defRPr sz="5400" b="1" i="0" cap="none" baseline="0">
                <a:solidFill>
                  <a:schemeClr val="bg1"/>
                </a:solidFill>
                <a:latin typeface="Almarai ExtraBold" pitchFamily="2" charset="-78"/>
                <a:cs typeface="Almarai ExtraBold" pitchFamily="2" charset="-78"/>
              </a:defRPr>
            </a:lvl1pPr>
          </a:lstStyle>
          <a:p>
            <a:r>
              <a:rPr lang="en-GB" dirty="0" err="1"/>
              <a:t>Indsæt</a:t>
            </a:r>
            <a:r>
              <a:rPr lang="en-GB" dirty="0"/>
              <a:t> </a:t>
            </a:r>
            <a:r>
              <a:rPr lang="en-GB" dirty="0" err="1"/>
              <a:t>titlen</a:t>
            </a:r>
            <a:r>
              <a:rPr lang="en-GB" dirty="0"/>
              <a:t> </a:t>
            </a:r>
            <a:r>
              <a:rPr lang="en-GB" dirty="0" err="1"/>
              <a:t>på</a:t>
            </a:r>
            <a:r>
              <a:rPr lang="en-GB" dirty="0"/>
              <a:t> </a:t>
            </a:r>
            <a:r>
              <a:rPr lang="en-GB" dirty="0" err="1"/>
              <a:t>præsentationen</a:t>
            </a:r>
            <a:endParaRPr lang="en-DK" dirty="0"/>
          </a:p>
        </p:txBody>
      </p:sp>
      <p:sp>
        <p:nvSpPr>
          <p:cNvPr id="3" name="Subtitle 2">
            <a:extLst>
              <a:ext uri="{FF2B5EF4-FFF2-40B4-BE49-F238E27FC236}">
                <a16:creationId xmlns:a16="http://schemas.microsoft.com/office/drawing/2014/main" id="{283E3985-817A-846E-82DA-424E934822D4}"/>
              </a:ext>
            </a:extLst>
          </p:cNvPr>
          <p:cNvSpPr>
            <a:spLocks noGrp="1"/>
          </p:cNvSpPr>
          <p:nvPr>
            <p:ph type="subTitle" idx="1" hasCustomPrompt="1"/>
          </p:nvPr>
        </p:nvSpPr>
        <p:spPr>
          <a:xfrm>
            <a:off x="561866" y="3736352"/>
            <a:ext cx="7852691" cy="1655762"/>
          </a:xfrm>
        </p:spPr>
        <p:txBody>
          <a:bodyPr/>
          <a:lstStyle>
            <a:lvl1pPr marL="0" indent="0" algn="l">
              <a:buNone/>
              <a:defRPr sz="2400" b="0" i="0">
                <a:solidFill>
                  <a:schemeClr val="bg1"/>
                </a:solidFill>
                <a:latin typeface="Almarai Light" pitchFamily="2" charset="-78"/>
                <a:cs typeface="Almarai Light"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Indsæt</a:t>
            </a:r>
            <a:r>
              <a:rPr lang="en-GB" dirty="0"/>
              <a:t> </a:t>
            </a:r>
            <a:r>
              <a:rPr lang="en-GB" dirty="0" err="1"/>
              <a:t>eventuelt</a:t>
            </a:r>
            <a:r>
              <a:rPr lang="en-GB" dirty="0"/>
              <a:t> </a:t>
            </a:r>
            <a:r>
              <a:rPr lang="en-GB" dirty="0" err="1"/>
              <a:t>en</a:t>
            </a:r>
            <a:r>
              <a:rPr lang="en-GB" dirty="0"/>
              <a:t> </a:t>
            </a:r>
            <a:r>
              <a:rPr lang="en-GB" dirty="0" err="1"/>
              <a:t>undertitel</a:t>
            </a:r>
            <a:endParaRPr lang="en-DK" dirty="0"/>
          </a:p>
        </p:txBody>
      </p:sp>
      <p:sp>
        <p:nvSpPr>
          <p:cNvPr id="4" name="Date Placeholder 3">
            <a:extLst>
              <a:ext uri="{FF2B5EF4-FFF2-40B4-BE49-F238E27FC236}">
                <a16:creationId xmlns:a16="http://schemas.microsoft.com/office/drawing/2014/main" id="{887DD18D-D05B-F461-6970-C5098B5C6A2A}"/>
              </a:ext>
            </a:extLst>
          </p:cNvPr>
          <p:cNvSpPr>
            <a:spLocks noGrp="1"/>
          </p:cNvSpPr>
          <p:nvPr>
            <p:ph type="dt" sz="half" idx="10"/>
          </p:nvPr>
        </p:nvSpPr>
        <p:spPr/>
        <p:txBody>
          <a:bodyPr/>
          <a:lstStyle>
            <a:lvl1pPr>
              <a:defRPr b="0" i="0">
                <a:latin typeface="Almarai" pitchFamily="2" charset="-78"/>
                <a:cs typeface="Almarai" pitchFamily="2" charset="-78"/>
              </a:defRPr>
            </a:lvl1pPr>
          </a:lstStyle>
          <a:p>
            <a:fld id="{76CA4CE9-09F2-EC4D-A338-CE214197F4C7}" type="datetimeFigureOut">
              <a:rPr lang="en-DK" smtClean="0"/>
              <a:pPr/>
              <a:t>05/28/2024</a:t>
            </a:fld>
            <a:endParaRPr lang="en-DK"/>
          </a:p>
        </p:txBody>
      </p:sp>
      <p:sp>
        <p:nvSpPr>
          <p:cNvPr id="5" name="Footer Placeholder 4">
            <a:extLst>
              <a:ext uri="{FF2B5EF4-FFF2-40B4-BE49-F238E27FC236}">
                <a16:creationId xmlns:a16="http://schemas.microsoft.com/office/drawing/2014/main" id="{FE345C2F-A3A6-E5A7-FE9A-127AFD7C38F0}"/>
              </a:ext>
            </a:extLst>
          </p:cNvPr>
          <p:cNvSpPr>
            <a:spLocks noGrp="1"/>
          </p:cNvSpPr>
          <p:nvPr>
            <p:ph type="ftr" sz="quarter" idx="11"/>
          </p:nvPr>
        </p:nvSpPr>
        <p:spPr/>
        <p:txBody>
          <a:bodyPr/>
          <a:lstStyle>
            <a:lvl1pPr>
              <a:defRPr b="0" i="0">
                <a:latin typeface="Almarai" pitchFamily="2" charset="-78"/>
                <a:cs typeface="Almarai" pitchFamily="2" charset="-78"/>
              </a:defRPr>
            </a:lvl1pPr>
          </a:lstStyle>
          <a:p>
            <a:endParaRPr lang="en-DK"/>
          </a:p>
        </p:txBody>
      </p:sp>
      <p:sp>
        <p:nvSpPr>
          <p:cNvPr id="6" name="Slide Number Placeholder 5">
            <a:extLst>
              <a:ext uri="{FF2B5EF4-FFF2-40B4-BE49-F238E27FC236}">
                <a16:creationId xmlns:a16="http://schemas.microsoft.com/office/drawing/2014/main" id="{D2A844D8-8E38-4987-72F9-041BDAB7CD59}"/>
              </a:ext>
            </a:extLst>
          </p:cNvPr>
          <p:cNvSpPr>
            <a:spLocks noGrp="1"/>
          </p:cNvSpPr>
          <p:nvPr>
            <p:ph type="sldNum" sz="quarter" idx="12"/>
          </p:nvPr>
        </p:nvSpPr>
        <p:spPr/>
        <p:txBody>
          <a:bodyPr/>
          <a:lstStyle>
            <a:lvl1pPr>
              <a:defRPr b="0" i="0">
                <a:latin typeface="Almarai" pitchFamily="2" charset="-78"/>
                <a:cs typeface="Almarai" pitchFamily="2" charset="-78"/>
              </a:defRPr>
            </a:lvl1pPr>
          </a:lstStyle>
          <a:p>
            <a:fld id="{09A60497-18E7-E742-9F64-82B74D6FBC65}" type="slidenum">
              <a:rPr lang="en-DK" smtClean="0"/>
              <a:pPr/>
              <a:t>‹nr.›</a:t>
            </a:fld>
            <a:endParaRPr lang="en-DK"/>
          </a:p>
        </p:txBody>
      </p:sp>
      <p:pic>
        <p:nvPicPr>
          <p:cNvPr id="7" name="Billede 7" descr="Et billede, der indeholder Font/skrifttype, Grafik, tekst, logo&#10;&#10;Automatisk genereret beskrivelse">
            <a:extLst>
              <a:ext uri="{FF2B5EF4-FFF2-40B4-BE49-F238E27FC236}">
                <a16:creationId xmlns:a16="http://schemas.microsoft.com/office/drawing/2014/main" id="{C8F70B4F-3758-DB7A-C1CF-C8B2E4CD54FC}"/>
              </a:ext>
            </a:extLst>
          </p:cNvPr>
          <p:cNvPicPr>
            <a:picLocks noChangeAspect="1"/>
          </p:cNvPicPr>
          <p:nvPr userDrawn="1"/>
        </p:nvPicPr>
        <p:blipFill>
          <a:blip r:embed="rId2"/>
          <a:stretch>
            <a:fillRect/>
          </a:stretch>
        </p:blipFill>
        <p:spPr>
          <a:xfrm>
            <a:off x="439632" y="5392114"/>
            <a:ext cx="1896103" cy="1068566"/>
          </a:xfrm>
          <a:prstGeom prst="rect">
            <a:avLst/>
          </a:prstGeom>
        </p:spPr>
      </p:pic>
      <p:pic>
        <p:nvPicPr>
          <p:cNvPr id="10" name="Graphic 9">
            <a:extLst>
              <a:ext uri="{FF2B5EF4-FFF2-40B4-BE49-F238E27FC236}">
                <a16:creationId xmlns:a16="http://schemas.microsoft.com/office/drawing/2014/main" id="{D895D4C7-530C-8059-0BC7-30D152023A9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6688" r="40031"/>
          <a:stretch/>
        </p:blipFill>
        <p:spPr>
          <a:xfrm>
            <a:off x="4712953" y="0"/>
            <a:ext cx="7479048" cy="6460680"/>
          </a:xfrm>
          <a:prstGeom prst="rect">
            <a:avLst/>
          </a:prstGeom>
        </p:spPr>
      </p:pic>
    </p:spTree>
    <p:extLst>
      <p:ext uri="{BB962C8B-B14F-4D97-AF65-F5344CB8AC3E}">
        <p14:creationId xmlns:p14="http://schemas.microsoft.com/office/powerpoint/2010/main" val="400618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F363F-18FB-25EA-B874-B810BA481631}"/>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3" name="Footer Placeholder 2">
            <a:extLst>
              <a:ext uri="{FF2B5EF4-FFF2-40B4-BE49-F238E27FC236}">
                <a16:creationId xmlns:a16="http://schemas.microsoft.com/office/drawing/2014/main" id="{4022BE85-CC4E-F9BB-712F-4E4512C73586}"/>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A9F20C86-F509-CB16-205D-5987735B9466}"/>
              </a:ext>
            </a:extLst>
          </p:cNvPr>
          <p:cNvSpPr>
            <a:spLocks noGrp="1"/>
          </p:cNvSpPr>
          <p:nvPr>
            <p:ph type="sldNum" sz="quarter" idx="12"/>
          </p:nvPr>
        </p:nvSpPr>
        <p:spPr/>
        <p:txBody>
          <a:bodyPr/>
          <a:lstStyle/>
          <a:p>
            <a:fld id="{09A60497-18E7-E742-9F64-82B74D6FBC65}" type="slidenum">
              <a:rPr lang="en-DK" smtClean="0"/>
              <a:t>‹nr.›</a:t>
            </a:fld>
            <a:endParaRPr lang="en-DK"/>
          </a:p>
        </p:txBody>
      </p:sp>
    </p:spTree>
    <p:extLst>
      <p:ext uri="{BB962C8B-B14F-4D97-AF65-F5344CB8AC3E}">
        <p14:creationId xmlns:p14="http://schemas.microsoft.com/office/powerpoint/2010/main" val="89915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 - Rød">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7243FA-A9E7-C466-AF17-2BEDDF459FF2}"/>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5" name="Footer Placeholder 4">
            <a:extLst>
              <a:ext uri="{FF2B5EF4-FFF2-40B4-BE49-F238E27FC236}">
                <a16:creationId xmlns:a16="http://schemas.microsoft.com/office/drawing/2014/main" id="{7B77C618-6A61-0AA2-6113-27FF510E3E87}"/>
              </a:ext>
            </a:extLst>
          </p:cNvPr>
          <p:cNvSpPr>
            <a:spLocks noGrp="1"/>
          </p:cNvSpPr>
          <p:nvPr>
            <p:ph type="ftr" sz="quarter" idx="11"/>
          </p:nvPr>
        </p:nvSpPr>
        <p:spPr/>
        <p:txBody>
          <a:bodyPr/>
          <a:lstStyle/>
          <a:p>
            <a:endParaRPr lang="en-DK" dirty="0"/>
          </a:p>
        </p:txBody>
      </p:sp>
      <p:sp>
        <p:nvSpPr>
          <p:cNvPr id="6" name="Slide Number Placeholder 5">
            <a:extLst>
              <a:ext uri="{FF2B5EF4-FFF2-40B4-BE49-F238E27FC236}">
                <a16:creationId xmlns:a16="http://schemas.microsoft.com/office/drawing/2014/main" id="{F091F8BB-3CFC-2536-539F-0D656404DFE7}"/>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26" name="Billede 7" descr="Et billede, der indeholder Font/skrifttype, Grafik, tekst, logo&#10;&#10;Automatisk genereret beskrivelse">
            <a:extLst>
              <a:ext uri="{FF2B5EF4-FFF2-40B4-BE49-F238E27FC236}">
                <a16:creationId xmlns:a16="http://schemas.microsoft.com/office/drawing/2014/main" id="{CC501985-B549-8B42-0A5F-9AE59D3776A8}"/>
              </a:ext>
            </a:extLst>
          </p:cNvPr>
          <p:cNvPicPr>
            <a:picLocks noChangeAspect="1"/>
          </p:cNvPicPr>
          <p:nvPr userDrawn="1"/>
        </p:nvPicPr>
        <p:blipFill>
          <a:blip r:embed="rId2"/>
          <a:stretch>
            <a:fillRect/>
          </a:stretch>
        </p:blipFill>
        <p:spPr>
          <a:xfrm>
            <a:off x="9982200" y="5392114"/>
            <a:ext cx="1896103" cy="1068566"/>
          </a:xfrm>
          <a:prstGeom prst="rect">
            <a:avLst/>
          </a:prstGeom>
        </p:spPr>
      </p:pic>
      <p:pic>
        <p:nvPicPr>
          <p:cNvPr id="34" name="Graphic 33">
            <a:extLst>
              <a:ext uri="{FF2B5EF4-FFF2-40B4-BE49-F238E27FC236}">
                <a16:creationId xmlns:a16="http://schemas.microsoft.com/office/drawing/2014/main" id="{D01649F2-3D28-95CB-E40E-65F1CB4F44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26" y="0"/>
            <a:ext cx="5532166" cy="971867"/>
          </a:xfrm>
          <a:prstGeom prst="rect">
            <a:avLst/>
          </a:prstGeom>
        </p:spPr>
      </p:pic>
      <p:pic>
        <p:nvPicPr>
          <p:cNvPr id="37" name="Graphic 36">
            <a:extLst>
              <a:ext uri="{FF2B5EF4-FFF2-40B4-BE49-F238E27FC236}">
                <a16:creationId xmlns:a16="http://schemas.microsoft.com/office/drawing/2014/main" id="{546B0320-CD27-7069-FDCB-B1906350FA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1064"/>
          <a:stretch/>
        </p:blipFill>
        <p:spPr>
          <a:xfrm>
            <a:off x="-48126" y="971867"/>
            <a:ext cx="4920120" cy="971867"/>
          </a:xfrm>
          <a:prstGeom prst="rect">
            <a:avLst/>
          </a:prstGeom>
        </p:spPr>
      </p:pic>
      <p:sp>
        <p:nvSpPr>
          <p:cNvPr id="39" name="Title 1">
            <a:extLst>
              <a:ext uri="{FF2B5EF4-FFF2-40B4-BE49-F238E27FC236}">
                <a16:creationId xmlns:a16="http://schemas.microsoft.com/office/drawing/2014/main" id="{624A7705-3FD3-3AAD-9AEA-7D1A6CD77DE8}"/>
              </a:ext>
            </a:extLst>
          </p:cNvPr>
          <p:cNvSpPr>
            <a:spLocks noGrp="1"/>
          </p:cNvSpPr>
          <p:nvPr>
            <p:ph type="title" hasCustomPrompt="1"/>
          </p:nvPr>
        </p:nvSpPr>
        <p:spPr>
          <a:xfrm>
            <a:off x="532024" y="2233931"/>
            <a:ext cx="9914995" cy="2852737"/>
          </a:xfrm>
        </p:spPr>
        <p:txBody>
          <a:bodyPr anchor="b">
            <a:normAutofit/>
          </a:bodyPr>
          <a:lstStyle>
            <a:lvl1pPr>
              <a:defRPr sz="5400" cap="none" baseline="0">
                <a:solidFill>
                  <a:schemeClr val="bg1"/>
                </a:solidFill>
              </a:defRPr>
            </a:lvl1pPr>
          </a:lstStyle>
          <a:p>
            <a:r>
              <a:rPr lang="en-GB" dirty="0" err="1"/>
              <a:t>Indsæt</a:t>
            </a:r>
            <a:r>
              <a:rPr lang="en-GB" dirty="0"/>
              <a:t> </a:t>
            </a:r>
            <a:r>
              <a:rPr lang="en-GB" dirty="0" err="1"/>
              <a:t>kapiteloverskrift</a:t>
            </a:r>
            <a:endParaRPr lang="en-DK" dirty="0"/>
          </a:p>
        </p:txBody>
      </p:sp>
      <p:sp>
        <p:nvSpPr>
          <p:cNvPr id="40" name="Text Placeholder 2">
            <a:extLst>
              <a:ext uri="{FF2B5EF4-FFF2-40B4-BE49-F238E27FC236}">
                <a16:creationId xmlns:a16="http://schemas.microsoft.com/office/drawing/2014/main" id="{8B784A88-3D8E-4AE1-AAB5-730650EB3C81}"/>
              </a:ext>
            </a:extLst>
          </p:cNvPr>
          <p:cNvSpPr>
            <a:spLocks noGrp="1"/>
          </p:cNvSpPr>
          <p:nvPr>
            <p:ph type="body" idx="1" hasCustomPrompt="1"/>
          </p:nvPr>
        </p:nvSpPr>
        <p:spPr>
          <a:xfrm>
            <a:off x="532024" y="5113656"/>
            <a:ext cx="11030928" cy="9718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Indsæt</a:t>
            </a:r>
            <a:r>
              <a:rPr lang="en-GB" dirty="0"/>
              <a:t> </a:t>
            </a:r>
            <a:r>
              <a:rPr lang="en-GB" dirty="0" err="1"/>
              <a:t>underoverskrift</a:t>
            </a:r>
            <a:endParaRPr lang="en-GB" dirty="0"/>
          </a:p>
        </p:txBody>
      </p:sp>
    </p:spTree>
    <p:extLst>
      <p:ext uri="{BB962C8B-B14F-4D97-AF65-F5344CB8AC3E}">
        <p14:creationId xmlns:p14="http://schemas.microsoft.com/office/powerpoint/2010/main" val="116401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reakerslide - Blå">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760C-7ED7-616F-8AE9-C66B26385B36}"/>
              </a:ext>
            </a:extLst>
          </p:cNvPr>
          <p:cNvSpPr>
            <a:spLocks noGrp="1"/>
          </p:cNvSpPr>
          <p:nvPr>
            <p:ph type="title" hasCustomPrompt="1"/>
          </p:nvPr>
        </p:nvSpPr>
        <p:spPr>
          <a:xfrm>
            <a:off x="532024" y="2233931"/>
            <a:ext cx="9914995" cy="2852737"/>
          </a:xfrm>
        </p:spPr>
        <p:txBody>
          <a:bodyPr anchor="b">
            <a:normAutofit/>
          </a:bodyPr>
          <a:lstStyle>
            <a:lvl1pPr>
              <a:defRPr sz="5400" cap="none" baseline="0">
                <a:solidFill>
                  <a:schemeClr val="bg1"/>
                </a:solidFill>
              </a:defRPr>
            </a:lvl1pPr>
          </a:lstStyle>
          <a:p>
            <a:r>
              <a:rPr lang="en-GB" dirty="0" err="1"/>
              <a:t>Indsæt</a:t>
            </a:r>
            <a:r>
              <a:rPr lang="en-GB" dirty="0"/>
              <a:t> </a:t>
            </a:r>
            <a:r>
              <a:rPr lang="en-GB" dirty="0" err="1"/>
              <a:t>kapiteloverskrift</a:t>
            </a:r>
            <a:endParaRPr lang="en-DK" dirty="0"/>
          </a:p>
        </p:txBody>
      </p:sp>
      <p:sp>
        <p:nvSpPr>
          <p:cNvPr id="3" name="Text Placeholder 2">
            <a:extLst>
              <a:ext uri="{FF2B5EF4-FFF2-40B4-BE49-F238E27FC236}">
                <a16:creationId xmlns:a16="http://schemas.microsoft.com/office/drawing/2014/main" id="{60772C73-8CAC-50E9-C425-08AEDC4C79A8}"/>
              </a:ext>
            </a:extLst>
          </p:cNvPr>
          <p:cNvSpPr>
            <a:spLocks noGrp="1"/>
          </p:cNvSpPr>
          <p:nvPr>
            <p:ph type="body" idx="1" hasCustomPrompt="1"/>
          </p:nvPr>
        </p:nvSpPr>
        <p:spPr>
          <a:xfrm>
            <a:off x="532024" y="5113656"/>
            <a:ext cx="11030928" cy="9718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Indsæt</a:t>
            </a:r>
            <a:r>
              <a:rPr lang="en-GB" dirty="0"/>
              <a:t> </a:t>
            </a:r>
            <a:r>
              <a:rPr lang="en-GB" dirty="0" err="1"/>
              <a:t>underoverskrift</a:t>
            </a:r>
            <a:endParaRPr lang="en-GB" dirty="0"/>
          </a:p>
        </p:txBody>
      </p:sp>
      <p:sp>
        <p:nvSpPr>
          <p:cNvPr id="4" name="Date Placeholder 3">
            <a:extLst>
              <a:ext uri="{FF2B5EF4-FFF2-40B4-BE49-F238E27FC236}">
                <a16:creationId xmlns:a16="http://schemas.microsoft.com/office/drawing/2014/main" id="{1E7243FA-A9E7-C466-AF17-2BEDDF459FF2}"/>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5" name="Footer Placeholder 4">
            <a:extLst>
              <a:ext uri="{FF2B5EF4-FFF2-40B4-BE49-F238E27FC236}">
                <a16:creationId xmlns:a16="http://schemas.microsoft.com/office/drawing/2014/main" id="{7B77C618-6A61-0AA2-6113-27FF510E3E87}"/>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091F8BB-3CFC-2536-539F-0D656404DFE7}"/>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21" name="Billede 7" descr="Et billede, der indeholder Font/skrifttype, Grafik, tekst, logo&#10;&#10;Automatisk genereret beskrivelse">
            <a:extLst>
              <a:ext uri="{FF2B5EF4-FFF2-40B4-BE49-F238E27FC236}">
                <a16:creationId xmlns:a16="http://schemas.microsoft.com/office/drawing/2014/main" id="{E6181FB4-EE62-C6EC-71D1-E105846B70D1}"/>
              </a:ext>
            </a:extLst>
          </p:cNvPr>
          <p:cNvPicPr>
            <a:picLocks noChangeAspect="1"/>
          </p:cNvPicPr>
          <p:nvPr userDrawn="1"/>
        </p:nvPicPr>
        <p:blipFill>
          <a:blip r:embed="rId2"/>
          <a:stretch>
            <a:fillRect/>
          </a:stretch>
        </p:blipFill>
        <p:spPr>
          <a:xfrm>
            <a:off x="9982200" y="5392114"/>
            <a:ext cx="1896103" cy="1068566"/>
          </a:xfrm>
          <a:prstGeom prst="rect">
            <a:avLst/>
          </a:prstGeom>
        </p:spPr>
      </p:pic>
      <p:pic>
        <p:nvPicPr>
          <p:cNvPr id="22" name="Graphic 21">
            <a:extLst>
              <a:ext uri="{FF2B5EF4-FFF2-40B4-BE49-F238E27FC236}">
                <a16:creationId xmlns:a16="http://schemas.microsoft.com/office/drawing/2014/main" id="{31A3170E-1517-A3A0-D891-DEF87E0461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32" y="24848"/>
            <a:ext cx="5532166" cy="971867"/>
          </a:xfrm>
          <a:prstGeom prst="rect">
            <a:avLst/>
          </a:prstGeom>
        </p:spPr>
      </p:pic>
      <p:pic>
        <p:nvPicPr>
          <p:cNvPr id="23" name="Graphic 22">
            <a:extLst>
              <a:ext uri="{FF2B5EF4-FFF2-40B4-BE49-F238E27FC236}">
                <a16:creationId xmlns:a16="http://schemas.microsoft.com/office/drawing/2014/main" id="{10A5EF4A-EC9E-31ED-1261-259C840CB4A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1083"/>
          <a:stretch/>
        </p:blipFill>
        <p:spPr>
          <a:xfrm>
            <a:off x="-10632" y="996715"/>
            <a:ext cx="4919022" cy="971867"/>
          </a:xfrm>
          <a:prstGeom prst="rect">
            <a:avLst/>
          </a:prstGeom>
        </p:spPr>
      </p:pic>
    </p:spTree>
    <p:extLst>
      <p:ext uri="{BB962C8B-B14F-4D97-AF65-F5344CB8AC3E}">
        <p14:creationId xmlns:p14="http://schemas.microsoft.com/office/powerpoint/2010/main" val="213197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 til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1A18-3B8B-B3E4-CBF3-94408BBC60B0}"/>
              </a:ext>
            </a:extLst>
          </p:cNvPr>
          <p:cNvSpPr>
            <a:spLocks noGrp="1"/>
          </p:cNvSpPr>
          <p:nvPr>
            <p:ph type="title" hasCustomPrompt="1"/>
          </p:nvPr>
        </p:nvSpPr>
        <p:spPr/>
        <p:txBody>
          <a:bodyPr/>
          <a:lstStyle/>
          <a:p>
            <a:r>
              <a:rPr lang="en-GB" dirty="0" err="1"/>
              <a:t>Indsæt</a:t>
            </a:r>
            <a:r>
              <a:rPr lang="en-GB" dirty="0"/>
              <a:t> </a:t>
            </a:r>
            <a:r>
              <a:rPr lang="en-GB" dirty="0" err="1"/>
              <a:t>overskrift</a:t>
            </a:r>
            <a:endParaRPr lang="en-DK" dirty="0"/>
          </a:p>
        </p:txBody>
      </p:sp>
      <p:sp>
        <p:nvSpPr>
          <p:cNvPr id="3" name="Content Placeholder 2">
            <a:extLst>
              <a:ext uri="{FF2B5EF4-FFF2-40B4-BE49-F238E27FC236}">
                <a16:creationId xmlns:a16="http://schemas.microsoft.com/office/drawing/2014/main" id="{99A08270-4691-27A9-44A8-4DF6F0D60DED}"/>
              </a:ext>
            </a:extLst>
          </p:cNvPr>
          <p:cNvSpPr>
            <a:spLocks noGrp="1"/>
          </p:cNvSpPr>
          <p:nvPr>
            <p:ph idx="1" hasCustomPrompt="1"/>
          </p:nvPr>
        </p:nvSpPr>
        <p:spPr/>
        <p:txBody>
          <a:bodyPr/>
          <a:lstStyle/>
          <a:p>
            <a:pPr lvl="0"/>
            <a:r>
              <a:rPr lang="en-GB" dirty="0" err="1"/>
              <a:t>Indsæt</a:t>
            </a:r>
            <a:r>
              <a:rPr lang="en-GB" dirty="0"/>
              <a:t> </a:t>
            </a:r>
            <a:r>
              <a:rPr lang="en-GB" dirty="0" err="1"/>
              <a:t>punkt</a:t>
            </a:r>
            <a:r>
              <a:rPr lang="en-GB" dirty="0"/>
              <a:t> 1</a:t>
            </a:r>
          </a:p>
          <a:p>
            <a:pPr lvl="1"/>
            <a:r>
              <a:rPr lang="en-GB" dirty="0" err="1"/>
              <a:t>Punkt</a:t>
            </a:r>
            <a:r>
              <a:rPr lang="en-GB" dirty="0"/>
              <a:t> 2</a:t>
            </a:r>
          </a:p>
          <a:p>
            <a:pPr lvl="2"/>
            <a:r>
              <a:rPr lang="en-GB" dirty="0" err="1"/>
              <a:t>Punkt</a:t>
            </a:r>
            <a:r>
              <a:rPr lang="en-GB" dirty="0"/>
              <a:t> 3</a:t>
            </a:r>
          </a:p>
          <a:p>
            <a:pPr lvl="3"/>
            <a:r>
              <a:rPr lang="en-GB" dirty="0" err="1"/>
              <a:t>Punkt</a:t>
            </a:r>
            <a:r>
              <a:rPr lang="en-GB" dirty="0"/>
              <a:t> 4</a:t>
            </a:r>
          </a:p>
          <a:p>
            <a:pPr lvl="4"/>
            <a:r>
              <a:rPr lang="en-GB" dirty="0" err="1"/>
              <a:t>Punkt</a:t>
            </a:r>
            <a:r>
              <a:rPr lang="en-GB" dirty="0"/>
              <a:t> 5</a:t>
            </a:r>
            <a:endParaRPr lang="en-DK" dirty="0"/>
          </a:p>
        </p:txBody>
      </p:sp>
      <p:sp>
        <p:nvSpPr>
          <p:cNvPr id="4" name="Date Placeholder 3">
            <a:extLst>
              <a:ext uri="{FF2B5EF4-FFF2-40B4-BE49-F238E27FC236}">
                <a16:creationId xmlns:a16="http://schemas.microsoft.com/office/drawing/2014/main" id="{C7869C6A-03FF-7518-FC51-AD0340B65F02}"/>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5" name="Footer Placeholder 4">
            <a:extLst>
              <a:ext uri="{FF2B5EF4-FFF2-40B4-BE49-F238E27FC236}">
                <a16:creationId xmlns:a16="http://schemas.microsoft.com/office/drawing/2014/main" id="{51BC7BC4-F0AA-15EE-16FC-69BB89AB8C78}"/>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4AC6C055-F7C4-DE0E-25DE-C35345E4711A}"/>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7" name="Billede 3" descr="Et billede, der indeholder Font/skrifttype, Grafik, logo, grafisk design&#10;&#10;Automatisk genereret beskrivelse">
            <a:extLst>
              <a:ext uri="{FF2B5EF4-FFF2-40B4-BE49-F238E27FC236}">
                <a16:creationId xmlns:a16="http://schemas.microsoft.com/office/drawing/2014/main" id="{F37E90B4-9FE1-4E02-31C7-0820FCE752CE}"/>
              </a:ext>
            </a:extLst>
          </p:cNvPr>
          <p:cNvPicPr>
            <a:picLocks noChangeAspect="1"/>
          </p:cNvPicPr>
          <p:nvPr userDrawn="1"/>
        </p:nvPicPr>
        <p:blipFill>
          <a:blip r:embed="rId2"/>
          <a:stretch>
            <a:fillRect/>
          </a:stretch>
        </p:blipFill>
        <p:spPr>
          <a:xfrm>
            <a:off x="10451170" y="5889758"/>
            <a:ext cx="1231338" cy="693932"/>
          </a:xfrm>
          <a:prstGeom prst="rect">
            <a:avLst/>
          </a:prstGeom>
        </p:spPr>
      </p:pic>
      <p:pic>
        <p:nvPicPr>
          <p:cNvPr id="13" name="Graphic 12">
            <a:extLst>
              <a:ext uri="{FF2B5EF4-FFF2-40B4-BE49-F238E27FC236}">
                <a16:creationId xmlns:a16="http://schemas.microsoft.com/office/drawing/2014/main" id="{D7DF33B6-22E3-2D3A-186D-2592076BA33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 t="51831" r="62282" b="-1"/>
          <a:stretch/>
        </p:blipFill>
        <p:spPr>
          <a:xfrm>
            <a:off x="10451170" y="-1"/>
            <a:ext cx="1740830" cy="1570975"/>
          </a:xfrm>
          <a:prstGeom prst="rect">
            <a:avLst/>
          </a:prstGeom>
        </p:spPr>
      </p:pic>
    </p:spTree>
    <p:extLst>
      <p:ext uri="{BB962C8B-B14F-4D97-AF65-F5344CB8AC3E}">
        <p14:creationId xmlns:p14="http://schemas.microsoft.com/office/powerpoint/2010/main" val="190171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med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85B4-A374-5228-A4EA-B7872C945A7C}"/>
              </a:ext>
            </a:extLst>
          </p:cNvPr>
          <p:cNvSpPr>
            <a:spLocks noGrp="1"/>
          </p:cNvSpPr>
          <p:nvPr>
            <p:ph type="title" hasCustomPrompt="1"/>
          </p:nvPr>
        </p:nvSpPr>
        <p:spPr/>
        <p:txBody>
          <a:bodyPr/>
          <a:lstStyle/>
          <a:p>
            <a:r>
              <a:rPr lang="en-GB" dirty="0" err="1"/>
              <a:t>Indsæt</a:t>
            </a:r>
            <a:r>
              <a:rPr lang="en-GB" dirty="0"/>
              <a:t> </a:t>
            </a:r>
            <a:r>
              <a:rPr lang="en-GB" dirty="0" err="1"/>
              <a:t>overskrift</a:t>
            </a:r>
            <a:endParaRPr lang="en-DK" dirty="0"/>
          </a:p>
        </p:txBody>
      </p:sp>
      <p:sp>
        <p:nvSpPr>
          <p:cNvPr id="3" name="Date Placeholder 2">
            <a:extLst>
              <a:ext uri="{FF2B5EF4-FFF2-40B4-BE49-F238E27FC236}">
                <a16:creationId xmlns:a16="http://schemas.microsoft.com/office/drawing/2014/main" id="{6C80FA68-EBBC-2507-764B-EAB6AEC006AD}"/>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4" name="Footer Placeholder 3">
            <a:extLst>
              <a:ext uri="{FF2B5EF4-FFF2-40B4-BE49-F238E27FC236}">
                <a16:creationId xmlns:a16="http://schemas.microsoft.com/office/drawing/2014/main" id="{FAB9D12C-BFB4-9202-0C06-34C06CB00A02}"/>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DCD311E9-5486-6BBA-846D-AE149EAD2BB4}"/>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6" name="Billede 3" descr="Et billede, der indeholder Font/skrifttype, Grafik, logo, grafisk design&#10;&#10;Automatisk genereret beskrivelse">
            <a:extLst>
              <a:ext uri="{FF2B5EF4-FFF2-40B4-BE49-F238E27FC236}">
                <a16:creationId xmlns:a16="http://schemas.microsoft.com/office/drawing/2014/main" id="{50E94A6D-04CF-2C33-6711-C24CFB0B22C2}"/>
              </a:ext>
            </a:extLst>
          </p:cNvPr>
          <p:cNvPicPr>
            <a:picLocks noChangeAspect="1"/>
          </p:cNvPicPr>
          <p:nvPr userDrawn="1"/>
        </p:nvPicPr>
        <p:blipFill>
          <a:blip r:embed="rId2"/>
          <a:stretch>
            <a:fillRect/>
          </a:stretch>
        </p:blipFill>
        <p:spPr>
          <a:xfrm>
            <a:off x="10451170" y="5889758"/>
            <a:ext cx="1231338" cy="693932"/>
          </a:xfrm>
          <a:prstGeom prst="rect">
            <a:avLst/>
          </a:prstGeom>
        </p:spPr>
      </p:pic>
      <p:pic>
        <p:nvPicPr>
          <p:cNvPr id="11" name="Graphic 10">
            <a:extLst>
              <a:ext uri="{FF2B5EF4-FFF2-40B4-BE49-F238E27FC236}">
                <a16:creationId xmlns:a16="http://schemas.microsoft.com/office/drawing/2014/main" id="{532D56C2-E4D0-315A-C701-8F8A79911BB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 t="51831" r="62282" b="-1"/>
          <a:stretch/>
        </p:blipFill>
        <p:spPr>
          <a:xfrm>
            <a:off x="10451170" y="-1"/>
            <a:ext cx="1740830" cy="1570975"/>
          </a:xfrm>
          <a:prstGeom prst="rect">
            <a:avLst/>
          </a:prstGeom>
        </p:spPr>
      </p:pic>
    </p:spTree>
    <p:extLst>
      <p:ext uri="{BB962C8B-B14F-4D97-AF65-F5344CB8AC3E}">
        <p14:creationId xmlns:p14="http://schemas.microsoft.com/office/powerpoint/2010/main" val="164367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kolonn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E5D5-5613-A05A-DB77-51D7E6A0DAFF}"/>
              </a:ext>
            </a:extLst>
          </p:cNvPr>
          <p:cNvSpPr>
            <a:spLocks noGrp="1"/>
          </p:cNvSpPr>
          <p:nvPr>
            <p:ph type="title" hasCustomPrompt="1"/>
          </p:nvPr>
        </p:nvSpPr>
        <p:spPr/>
        <p:txBody>
          <a:bodyPr/>
          <a:lstStyle/>
          <a:p>
            <a:r>
              <a:rPr lang="en-GB" dirty="0" err="1"/>
              <a:t>Indsæt</a:t>
            </a:r>
            <a:r>
              <a:rPr lang="en-GB" dirty="0"/>
              <a:t> </a:t>
            </a:r>
            <a:r>
              <a:rPr lang="en-GB" dirty="0" err="1"/>
              <a:t>overskrift</a:t>
            </a:r>
            <a:endParaRPr lang="en-DK" dirty="0"/>
          </a:p>
        </p:txBody>
      </p:sp>
      <p:sp>
        <p:nvSpPr>
          <p:cNvPr id="3" name="Content Placeholder 2">
            <a:extLst>
              <a:ext uri="{FF2B5EF4-FFF2-40B4-BE49-F238E27FC236}">
                <a16:creationId xmlns:a16="http://schemas.microsoft.com/office/drawing/2014/main" id="{46AB38E6-1574-10A1-8E5C-D25F2AC5BCE1}"/>
              </a:ext>
            </a:extLst>
          </p:cNvPr>
          <p:cNvSpPr>
            <a:spLocks noGrp="1"/>
          </p:cNvSpPr>
          <p:nvPr>
            <p:ph sz="half" idx="1" hasCustomPrompt="1"/>
          </p:nvPr>
        </p:nvSpPr>
        <p:spPr>
          <a:xfrm>
            <a:off x="316522" y="1570974"/>
            <a:ext cx="5181600" cy="4740925"/>
          </a:xfrm>
        </p:spPr>
        <p:txBody>
          <a:bodyPr/>
          <a:lstStyle/>
          <a:p>
            <a:pPr lvl="0"/>
            <a:r>
              <a:rPr lang="en-GB" dirty="0" err="1"/>
              <a:t>Indsæt</a:t>
            </a:r>
            <a:r>
              <a:rPr lang="en-GB" dirty="0"/>
              <a:t> </a:t>
            </a:r>
            <a:r>
              <a:rPr lang="en-GB" dirty="0" err="1"/>
              <a:t>tekst</a:t>
            </a:r>
            <a:r>
              <a:rPr lang="en-GB" dirty="0"/>
              <a:t> </a:t>
            </a:r>
            <a:r>
              <a:rPr lang="en-GB" dirty="0" err="1"/>
              <a:t>eller</a:t>
            </a:r>
            <a:r>
              <a:rPr lang="en-GB" dirty="0"/>
              <a:t> </a:t>
            </a:r>
            <a:r>
              <a:rPr lang="en-GB" dirty="0" err="1"/>
              <a:t>billede</a:t>
            </a:r>
            <a:endParaRPr lang="en-GB" dirty="0"/>
          </a:p>
          <a:p>
            <a:pPr lvl="1"/>
            <a:r>
              <a:rPr lang="en-GB" dirty="0" err="1"/>
              <a:t>Punkt</a:t>
            </a:r>
            <a:r>
              <a:rPr lang="en-GB" dirty="0"/>
              <a:t> 2</a:t>
            </a:r>
          </a:p>
          <a:p>
            <a:pPr lvl="2"/>
            <a:r>
              <a:rPr lang="en-GB" dirty="0" err="1"/>
              <a:t>Punkt</a:t>
            </a:r>
            <a:r>
              <a:rPr lang="en-GB" dirty="0"/>
              <a:t> 3</a:t>
            </a:r>
          </a:p>
          <a:p>
            <a:pPr lvl="3"/>
            <a:r>
              <a:rPr lang="en-GB" dirty="0" err="1"/>
              <a:t>Punkt</a:t>
            </a:r>
            <a:r>
              <a:rPr lang="en-GB" dirty="0"/>
              <a:t> 4</a:t>
            </a:r>
          </a:p>
          <a:p>
            <a:pPr lvl="4"/>
            <a:r>
              <a:rPr lang="en-GB" dirty="0" err="1"/>
              <a:t>Punkt</a:t>
            </a:r>
            <a:r>
              <a:rPr lang="en-GB" dirty="0"/>
              <a:t> 5</a:t>
            </a:r>
            <a:endParaRPr lang="en-DK" dirty="0"/>
          </a:p>
        </p:txBody>
      </p:sp>
      <p:sp>
        <p:nvSpPr>
          <p:cNvPr id="4" name="Content Placeholder 3">
            <a:extLst>
              <a:ext uri="{FF2B5EF4-FFF2-40B4-BE49-F238E27FC236}">
                <a16:creationId xmlns:a16="http://schemas.microsoft.com/office/drawing/2014/main" id="{A66291E4-BC81-87D1-91BE-1CC03D427607}"/>
              </a:ext>
            </a:extLst>
          </p:cNvPr>
          <p:cNvSpPr>
            <a:spLocks noGrp="1"/>
          </p:cNvSpPr>
          <p:nvPr>
            <p:ph sz="half" idx="2" hasCustomPrompt="1"/>
          </p:nvPr>
        </p:nvSpPr>
        <p:spPr>
          <a:xfrm>
            <a:off x="5650522" y="1570974"/>
            <a:ext cx="5181600" cy="4740925"/>
          </a:xfrm>
        </p:spPr>
        <p:txBody>
          <a:bodyPr/>
          <a:lstStyle/>
          <a:p>
            <a:pPr lvl="0"/>
            <a:r>
              <a:rPr lang="en-GB" dirty="0" err="1"/>
              <a:t>Indsæt</a:t>
            </a:r>
            <a:r>
              <a:rPr lang="en-GB" dirty="0"/>
              <a:t> </a:t>
            </a:r>
            <a:r>
              <a:rPr lang="en-GB" dirty="0" err="1"/>
              <a:t>tekst</a:t>
            </a:r>
            <a:r>
              <a:rPr lang="en-GB" dirty="0"/>
              <a:t> </a:t>
            </a:r>
            <a:r>
              <a:rPr lang="en-GB" dirty="0" err="1"/>
              <a:t>eller</a:t>
            </a:r>
            <a:r>
              <a:rPr lang="en-GB" dirty="0"/>
              <a:t> </a:t>
            </a:r>
            <a:r>
              <a:rPr lang="en-GB" dirty="0" err="1"/>
              <a:t>billede</a:t>
            </a:r>
            <a:endParaRPr lang="en-GB" dirty="0"/>
          </a:p>
          <a:p>
            <a:pPr lvl="1"/>
            <a:r>
              <a:rPr lang="en-GB" dirty="0" err="1"/>
              <a:t>Punkt</a:t>
            </a:r>
            <a:r>
              <a:rPr lang="en-GB" dirty="0"/>
              <a:t> 2</a:t>
            </a:r>
          </a:p>
          <a:p>
            <a:pPr lvl="2"/>
            <a:r>
              <a:rPr lang="en-GB" dirty="0" err="1"/>
              <a:t>Punkt</a:t>
            </a:r>
            <a:r>
              <a:rPr lang="en-GB" dirty="0"/>
              <a:t> 3</a:t>
            </a:r>
          </a:p>
          <a:p>
            <a:pPr lvl="3"/>
            <a:r>
              <a:rPr lang="en-GB" dirty="0" err="1"/>
              <a:t>Punkt</a:t>
            </a:r>
            <a:r>
              <a:rPr lang="en-GB" dirty="0"/>
              <a:t> 4</a:t>
            </a:r>
          </a:p>
          <a:p>
            <a:pPr lvl="4"/>
            <a:r>
              <a:rPr lang="en-GB" dirty="0" err="1"/>
              <a:t>Punkt</a:t>
            </a:r>
            <a:r>
              <a:rPr lang="en-GB" dirty="0"/>
              <a:t> 5</a:t>
            </a:r>
            <a:endParaRPr lang="en-DK" dirty="0"/>
          </a:p>
        </p:txBody>
      </p:sp>
      <p:sp>
        <p:nvSpPr>
          <p:cNvPr id="5" name="Date Placeholder 4">
            <a:extLst>
              <a:ext uri="{FF2B5EF4-FFF2-40B4-BE49-F238E27FC236}">
                <a16:creationId xmlns:a16="http://schemas.microsoft.com/office/drawing/2014/main" id="{FD6279A0-BC0A-3FCC-6089-1D9664818DF6}"/>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6" name="Footer Placeholder 5">
            <a:extLst>
              <a:ext uri="{FF2B5EF4-FFF2-40B4-BE49-F238E27FC236}">
                <a16:creationId xmlns:a16="http://schemas.microsoft.com/office/drawing/2014/main" id="{A6E0F23A-3159-B9F2-1B96-A0650D8D3425}"/>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4D7BDB60-76E3-F9C2-AF8F-0BF64CB3B1A7}"/>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8" name="Billede 3" descr="Et billede, der indeholder Font/skrifttype, Grafik, logo, grafisk design&#10;&#10;Automatisk genereret beskrivelse">
            <a:extLst>
              <a:ext uri="{FF2B5EF4-FFF2-40B4-BE49-F238E27FC236}">
                <a16:creationId xmlns:a16="http://schemas.microsoft.com/office/drawing/2014/main" id="{B7D96E98-C6E1-1341-D5EF-8D8C848138BD}"/>
              </a:ext>
            </a:extLst>
          </p:cNvPr>
          <p:cNvPicPr>
            <a:picLocks noChangeAspect="1"/>
          </p:cNvPicPr>
          <p:nvPr userDrawn="1"/>
        </p:nvPicPr>
        <p:blipFill>
          <a:blip r:embed="rId2"/>
          <a:stretch>
            <a:fillRect/>
          </a:stretch>
        </p:blipFill>
        <p:spPr>
          <a:xfrm>
            <a:off x="10451170" y="5889758"/>
            <a:ext cx="1231338" cy="693932"/>
          </a:xfrm>
          <a:prstGeom prst="rect">
            <a:avLst/>
          </a:prstGeom>
        </p:spPr>
      </p:pic>
      <p:pic>
        <p:nvPicPr>
          <p:cNvPr id="12" name="Graphic 11">
            <a:extLst>
              <a:ext uri="{FF2B5EF4-FFF2-40B4-BE49-F238E27FC236}">
                <a16:creationId xmlns:a16="http://schemas.microsoft.com/office/drawing/2014/main" id="{2DA49B06-AB28-BBBF-7E30-B8D5DCE1511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 t="51831" r="62282" b="-1"/>
          <a:stretch/>
        </p:blipFill>
        <p:spPr>
          <a:xfrm>
            <a:off x="10451170" y="-1"/>
            <a:ext cx="1740830" cy="1570975"/>
          </a:xfrm>
          <a:prstGeom prst="rect">
            <a:avLst/>
          </a:prstGeom>
        </p:spPr>
      </p:pic>
    </p:spTree>
    <p:extLst>
      <p:ext uri="{BB962C8B-B14F-4D97-AF65-F5344CB8AC3E}">
        <p14:creationId xmlns:p14="http://schemas.microsoft.com/office/powerpoint/2010/main" val="83737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baggrundsbille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86E320-6920-1A18-13AC-ED085F090447}"/>
              </a:ext>
            </a:extLst>
          </p:cNvPr>
          <p:cNvSpPr>
            <a:spLocks noGrp="1"/>
          </p:cNvSpPr>
          <p:nvPr>
            <p:ph type="pic" idx="1" hasCustomPrompt="1"/>
          </p:nvPr>
        </p:nvSpPr>
        <p:spPr>
          <a:xfrm>
            <a:off x="0" y="1859974"/>
            <a:ext cx="12192000" cy="4998026"/>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DK" dirty="0"/>
              <a:t>Indsæt billede</a:t>
            </a:r>
          </a:p>
        </p:txBody>
      </p:sp>
      <p:sp>
        <p:nvSpPr>
          <p:cNvPr id="5" name="Date Placeholder 4">
            <a:extLst>
              <a:ext uri="{FF2B5EF4-FFF2-40B4-BE49-F238E27FC236}">
                <a16:creationId xmlns:a16="http://schemas.microsoft.com/office/drawing/2014/main" id="{20920140-BC1C-FF99-1A2E-2BE2786FF998}"/>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6" name="Footer Placeholder 5">
            <a:extLst>
              <a:ext uri="{FF2B5EF4-FFF2-40B4-BE49-F238E27FC236}">
                <a16:creationId xmlns:a16="http://schemas.microsoft.com/office/drawing/2014/main" id="{64758C94-8D83-F338-A771-6D16DCA7795C}"/>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6FA8B0D-2F58-6ED9-9F47-7186BA958A58}"/>
              </a:ext>
            </a:extLst>
          </p:cNvPr>
          <p:cNvSpPr>
            <a:spLocks noGrp="1"/>
          </p:cNvSpPr>
          <p:nvPr>
            <p:ph type="sldNum" sz="quarter" idx="12"/>
          </p:nvPr>
        </p:nvSpPr>
        <p:spPr/>
        <p:txBody>
          <a:bodyPr/>
          <a:lstStyle/>
          <a:p>
            <a:fld id="{09A60497-18E7-E742-9F64-82B74D6FBC65}" type="slidenum">
              <a:rPr lang="en-DK" smtClean="0"/>
              <a:t>‹nr.›</a:t>
            </a:fld>
            <a:endParaRPr lang="en-DK"/>
          </a:p>
        </p:txBody>
      </p:sp>
      <p:sp>
        <p:nvSpPr>
          <p:cNvPr id="2" name="Title 1">
            <a:extLst>
              <a:ext uri="{FF2B5EF4-FFF2-40B4-BE49-F238E27FC236}">
                <a16:creationId xmlns:a16="http://schemas.microsoft.com/office/drawing/2014/main" id="{0FAE1017-9176-1DC8-C350-7BE0FF0C38B0}"/>
              </a:ext>
            </a:extLst>
          </p:cNvPr>
          <p:cNvSpPr>
            <a:spLocks noGrp="1"/>
          </p:cNvSpPr>
          <p:nvPr>
            <p:ph type="title" hasCustomPrompt="1"/>
          </p:nvPr>
        </p:nvSpPr>
        <p:spPr>
          <a:xfrm>
            <a:off x="316522" y="365125"/>
            <a:ext cx="10515600" cy="1325563"/>
          </a:xfrm>
        </p:spPr>
        <p:txBody>
          <a:bodyPr/>
          <a:lstStyle/>
          <a:p>
            <a:r>
              <a:rPr lang="en-GB" dirty="0" err="1"/>
              <a:t>Indsæt</a:t>
            </a:r>
            <a:r>
              <a:rPr lang="en-GB" dirty="0"/>
              <a:t> </a:t>
            </a:r>
            <a:r>
              <a:rPr lang="en-GB" dirty="0" err="1"/>
              <a:t>overskrift</a:t>
            </a:r>
            <a:endParaRPr lang="en-DK" dirty="0"/>
          </a:p>
        </p:txBody>
      </p:sp>
      <p:pic>
        <p:nvPicPr>
          <p:cNvPr id="8" name="Graphic 7">
            <a:extLst>
              <a:ext uri="{FF2B5EF4-FFF2-40B4-BE49-F238E27FC236}">
                <a16:creationId xmlns:a16="http://schemas.microsoft.com/office/drawing/2014/main" id="{6C8A7124-8399-33DF-F74D-A82D1C4B01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51831" r="62282" b="-1"/>
          <a:stretch/>
        </p:blipFill>
        <p:spPr>
          <a:xfrm>
            <a:off x="10451170" y="-1"/>
            <a:ext cx="1740830" cy="1570975"/>
          </a:xfrm>
          <a:prstGeom prst="rect">
            <a:avLst/>
          </a:prstGeom>
        </p:spPr>
      </p:pic>
    </p:spTree>
    <p:extLst>
      <p:ext uri="{BB962C8B-B14F-4D97-AF65-F5344CB8AC3E}">
        <p14:creationId xmlns:p14="http://schemas.microsoft.com/office/powerpoint/2010/main" val="23609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ggrundsbille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86E320-6920-1A18-13AC-ED085F090447}"/>
              </a:ext>
            </a:extLst>
          </p:cNvPr>
          <p:cNvSpPr>
            <a:spLocks noGrp="1"/>
          </p:cNvSpPr>
          <p:nvPr>
            <p:ph type="pic" idx="1" hasCustomPrompt="1"/>
          </p:nvPr>
        </p:nvSpPr>
        <p:spPr>
          <a:xfrm>
            <a:off x="0" y="1"/>
            <a:ext cx="12192000"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DK" dirty="0"/>
              <a:t>Indsæt billede</a:t>
            </a:r>
          </a:p>
        </p:txBody>
      </p:sp>
      <p:sp>
        <p:nvSpPr>
          <p:cNvPr id="5" name="Date Placeholder 4">
            <a:extLst>
              <a:ext uri="{FF2B5EF4-FFF2-40B4-BE49-F238E27FC236}">
                <a16:creationId xmlns:a16="http://schemas.microsoft.com/office/drawing/2014/main" id="{20920140-BC1C-FF99-1A2E-2BE2786FF998}"/>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6" name="Footer Placeholder 5">
            <a:extLst>
              <a:ext uri="{FF2B5EF4-FFF2-40B4-BE49-F238E27FC236}">
                <a16:creationId xmlns:a16="http://schemas.microsoft.com/office/drawing/2014/main" id="{64758C94-8D83-F338-A771-6D16DCA7795C}"/>
              </a:ext>
            </a:extLst>
          </p:cNvPr>
          <p:cNvSpPr>
            <a:spLocks noGrp="1"/>
          </p:cNvSpPr>
          <p:nvPr>
            <p:ph type="ftr" sz="quarter" idx="11"/>
          </p:nvPr>
        </p:nvSpPr>
        <p:spPr/>
        <p:txBody>
          <a:bodyPr/>
          <a:lstStyle/>
          <a:p>
            <a:endParaRPr lang="en-DK" dirty="0"/>
          </a:p>
        </p:txBody>
      </p:sp>
      <p:sp>
        <p:nvSpPr>
          <p:cNvPr id="7" name="Slide Number Placeholder 6">
            <a:extLst>
              <a:ext uri="{FF2B5EF4-FFF2-40B4-BE49-F238E27FC236}">
                <a16:creationId xmlns:a16="http://schemas.microsoft.com/office/drawing/2014/main" id="{F6FA8B0D-2F58-6ED9-9F47-7186BA958A58}"/>
              </a:ext>
            </a:extLst>
          </p:cNvPr>
          <p:cNvSpPr>
            <a:spLocks noGrp="1"/>
          </p:cNvSpPr>
          <p:nvPr>
            <p:ph type="sldNum" sz="quarter" idx="12"/>
          </p:nvPr>
        </p:nvSpPr>
        <p:spPr/>
        <p:txBody>
          <a:bodyPr/>
          <a:lstStyle/>
          <a:p>
            <a:fld id="{09A60497-18E7-E742-9F64-82B74D6FBC65}" type="slidenum">
              <a:rPr lang="en-DK" smtClean="0"/>
              <a:t>‹nr.›</a:t>
            </a:fld>
            <a:endParaRPr lang="en-DK"/>
          </a:p>
        </p:txBody>
      </p:sp>
    </p:spTree>
    <p:extLst>
      <p:ext uri="{BB962C8B-B14F-4D97-AF65-F5344CB8AC3E}">
        <p14:creationId xmlns:p14="http://schemas.microsoft.com/office/powerpoint/2010/main" val="290025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kst + bille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86E320-6920-1A18-13AC-ED085F090447}"/>
              </a:ext>
            </a:extLst>
          </p:cNvPr>
          <p:cNvSpPr>
            <a:spLocks noGrp="1"/>
          </p:cNvSpPr>
          <p:nvPr>
            <p:ph type="pic" idx="1" hasCustomPrompt="1"/>
          </p:nvPr>
        </p:nvSpPr>
        <p:spPr>
          <a:xfrm>
            <a:off x="4650306" y="567159"/>
            <a:ext cx="6900010" cy="516555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Indsæt</a:t>
            </a:r>
            <a:r>
              <a:rPr lang="en-GB" dirty="0"/>
              <a:t> </a:t>
            </a:r>
            <a:r>
              <a:rPr lang="en-GB" dirty="0" err="1"/>
              <a:t>billlede</a:t>
            </a:r>
            <a:endParaRPr lang="en-DK" dirty="0"/>
          </a:p>
        </p:txBody>
      </p:sp>
      <p:sp>
        <p:nvSpPr>
          <p:cNvPr id="2" name="Title 1">
            <a:extLst>
              <a:ext uri="{FF2B5EF4-FFF2-40B4-BE49-F238E27FC236}">
                <a16:creationId xmlns:a16="http://schemas.microsoft.com/office/drawing/2014/main" id="{CC2A4E09-3FB1-DFC0-45FD-32DA921729F7}"/>
              </a:ext>
            </a:extLst>
          </p:cNvPr>
          <p:cNvSpPr>
            <a:spLocks noGrp="1"/>
          </p:cNvSpPr>
          <p:nvPr>
            <p:ph type="title" hasCustomPrompt="1"/>
          </p:nvPr>
        </p:nvSpPr>
        <p:spPr>
          <a:xfrm>
            <a:off x="316522" y="46604"/>
            <a:ext cx="4114801" cy="1492829"/>
          </a:xfrm>
        </p:spPr>
        <p:txBody>
          <a:bodyPr anchor="b"/>
          <a:lstStyle>
            <a:lvl1pPr>
              <a:defRPr sz="3200"/>
            </a:lvl1pPr>
          </a:lstStyle>
          <a:p>
            <a:r>
              <a:rPr lang="en-GB" dirty="0" err="1"/>
              <a:t>Indsæt</a:t>
            </a:r>
            <a:r>
              <a:rPr lang="en-GB" dirty="0"/>
              <a:t> </a:t>
            </a:r>
            <a:r>
              <a:rPr lang="en-GB" dirty="0" err="1"/>
              <a:t>overskrift</a:t>
            </a:r>
            <a:r>
              <a:rPr lang="en-GB" dirty="0"/>
              <a:t> her gerne </a:t>
            </a:r>
            <a:r>
              <a:rPr lang="en-GB" dirty="0" err="1"/>
              <a:t>i</a:t>
            </a:r>
            <a:r>
              <a:rPr lang="en-GB" dirty="0"/>
              <a:t> 2 </a:t>
            </a:r>
            <a:r>
              <a:rPr lang="en-GB" dirty="0" err="1"/>
              <a:t>linjer</a:t>
            </a:r>
            <a:endParaRPr lang="en-DK" dirty="0"/>
          </a:p>
        </p:txBody>
      </p:sp>
      <p:sp>
        <p:nvSpPr>
          <p:cNvPr id="4" name="Text Placeholder 3">
            <a:extLst>
              <a:ext uri="{FF2B5EF4-FFF2-40B4-BE49-F238E27FC236}">
                <a16:creationId xmlns:a16="http://schemas.microsoft.com/office/drawing/2014/main" id="{62EAB8AB-FE4E-608E-1364-70F6F96EAECD}"/>
              </a:ext>
            </a:extLst>
          </p:cNvPr>
          <p:cNvSpPr>
            <a:spLocks noGrp="1"/>
          </p:cNvSpPr>
          <p:nvPr>
            <p:ph type="body" sz="half" idx="2" hasCustomPrompt="1"/>
          </p:nvPr>
        </p:nvSpPr>
        <p:spPr>
          <a:xfrm>
            <a:off x="316522" y="1782501"/>
            <a:ext cx="3932237" cy="3950211"/>
          </a:xfrm>
        </p:spPr>
        <p:txBody>
          <a:bodyPr/>
          <a:lstStyle>
            <a:lvl1pPr marL="0" indent="-213750">
              <a:buFont typeface="System Font Regular"/>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Indsæt</a:t>
            </a:r>
            <a:r>
              <a:rPr lang="en-GB" dirty="0"/>
              <a:t> </a:t>
            </a:r>
            <a:r>
              <a:rPr lang="en-GB" dirty="0" err="1"/>
              <a:t>tekst</a:t>
            </a:r>
            <a:endParaRPr lang="en-GB" dirty="0"/>
          </a:p>
        </p:txBody>
      </p:sp>
      <p:sp>
        <p:nvSpPr>
          <p:cNvPr id="5" name="Date Placeholder 4">
            <a:extLst>
              <a:ext uri="{FF2B5EF4-FFF2-40B4-BE49-F238E27FC236}">
                <a16:creationId xmlns:a16="http://schemas.microsoft.com/office/drawing/2014/main" id="{20920140-BC1C-FF99-1A2E-2BE2786FF998}"/>
              </a:ext>
            </a:extLst>
          </p:cNvPr>
          <p:cNvSpPr>
            <a:spLocks noGrp="1"/>
          </p:cNvSpPr>
          <p:nvPr>
            <p:ph type="dt" sz="half" idx="10"/>
          </p:nvPr>
        </p:nvSpPr>
        <p:spPr/>
        <p:txBody>
          <a:bodyPr/>
          <a:lstStyle/>
          <a:p>
            <a:fld id="{76CA4CE9-09F2-EC4D-A338-CE214197F4C7}" type="datetimeFigureOut">
              <a:rPr lang="en-DK" smtClean="0"/>
              <a:t>05/28/2024</a:t>
            </a:fld>
            <a:endParaRPr lang="en-DK"/>
          </a:p>
        </p:txBody>
      </p:sp>
      <p:sp>
        <p:nvSpPr>
          <p:cNvPr id="6" name="Footer Placeholder 5">
            <a:extLst>
              <a:ext uri="{FF2B5EF4-FFF2-40B4-BE49-F238E27FC236}">
                <a16:creationId xmlns:a16="http://schemas.microsoft.com/office/drawing/2014/main" id="{64758C94-8D83-F338-A771-6D16DCA7795C}"/>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6FA8B0D-2F58-6ED9-9F47-7186BA958A58}"/>
              </a:ext>
            </a:extLst>
          </p:cNvPr>
          <p:cNvSpPr>
            <a:spLocks noGrp="1"/>
          </p:cNvSpPr>
          <p:nvPr>
            <p:ph type="sldNum" sz="quarter" idx="12"/>
          </p:nvPr>
        </p:nvSpPr>
        <p:spPr/>
        <p:txBody>
          <a:bodyPr/>
          <a:lstStyle/>
          <a:p>
            <a:fld id="{09A60497-18E7-E742-9F64-82B74D6FBC65}" type="slidenum">
              <a:rPr lang="en-DK" smtClean="0"/>
              <a:t>‹nr.›</a:t>
            </a:fld>
            <a:endParaRPr lang="en-DK"/>
          </a:p>
        </p:txBody>
      </p:sp>
      <p:pic>
        <p:nvPicPr>
          <p:cNvPr id="8" name="Billede 3" descr="Et billede, der indeholder Font/skrifttype, Grafik, logo, grafisk design&#10;&#10;Automatisk genereret beskrivelse">
            <a:extLst>
              <a:ext uri="{FF2B5EF4-FFF2-40B4-BE49-F238E27FC236}">
                <a16:creationId xmlns:a16="http://schemas.microsoft.com/office/drawing/2014/main" id="{9AACEEEE-8F7A-0752-6A41-C59500C1209C}"/>
              </a:ext>
            </a:extLst>
          </p:cNvPr>
          <p:cNvPicPr>
            <a:picLocks noChangeAspect="1"/>
          </p:cNvPicPr>
          <p:nvPr userDrawn="1"/>
        </p:nvPicPr>
        <p:blipFill>
          <a:blip r:embed="rId2"/>
          <a:stretch>
            <a:fillRect/>
          </a:stretch>
        </p:blipFill>
        <p:spPr>
          <a:xfrm>
            <a:off x="10451170" y="5889758"/>
            <a:ext cx="1231338" cy="693932"/>
          </a:xfrm>
          <a:prstGeom prst="rect">
            <a:avLst/>
          </a:prstGeom>
        </p:spPr>
      </p:pic>
    </p:spTree>
    <p:extLst>
      <p:ext uri="{BB962C8B-B14F-4D97-AF65-F5344CB8AC3E}">
        <p14:creationId xmlns:p14="http://schemas.microsoft.com/office/powerpoint/2010/main" val="132779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D3D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30894-455D-A6DB-C03C-93DF09A68A75}"/>
              </a:ext>
            </a:extLst>
          </p:cNvPr>
          <p:cNvSpPr>
            <a:spLocks noGrp="1"/>
          </p:cNvSpPr>
          <p:nvPr>
            <p:ph type="title"/>
          </p:nvPr>
        </p:nvSpPr>
        <p:spPr>
          <a:xfrm>
            <a:off x="316522" y="462980"/>
            <a:ext cx="10515600" cy="973058"/>
          </a:xfrm>
          <a:prstGeom prst="rect">
            <a:avLst/>
          </a:prstGeom>
        </p:spPr>
        <p:txBody>
          <a:bodyPr vert="horz" lIns="91440" tIns="45720" rIns="91440" bIns="45720" rtlCol="0" anchor="ctr">
            <a:normAutofit/>
          </a:bodyPr>
          <a:lstStyle/>
          <a:p>
            <a:r>
              <a:rPr lang="en-GB" dirty="0" err="1"/>
              <a:t>Klik</a:t>
            </a:r>
            <a:r>
              <a:rPr lang="en-GB" dirty="0"/>
              <a:t> for at </a:t>
            </a:r>
            <a:r>
              <a:rPr lang="en-GB" dirty="0" err="1"/>
              <a:t>ændre</a:t>
            </a:r>
            <a:r>
              <a:rPr lang="en-GB" dirty="0"/>
              <a:t> </a:t>
            </a:r>
            <a:r>
              <a:rPr lang="en-GB" dirty="0" err="1"/>
              <a:t>rubrik</a:t>
            </a:r>
            <a:endParaRPr lang="en-DK" dirty="0"/>
          </a:p>
        </p:txBody>
      </p:sp>
      <p:sp>
        <p:nvSpPr>
          <p:cNvPr id="3" name="Text Placeholder 2">
            <a:extLst>
              <a:ext uri="{FF2B5EF4-FFF2-40B4-BE49-F238E27FC236}">
                <a16:creationId xmlns:a16="http://schemas.microsoft.com/office/drawing/2014/main" id="{DF08E2C9-B1DA-8155-F070-3AFCA390B2A3}"/>
              </a:ext>
            </a:extLst>
          </p:cNvPr>
          <p:cNvSpPr>
            <a:spLocks noGrp="1"/>
          </p:cNvSpPr>
          <p:nvPr>
            <p:ph type="body" idx="1"/>
          </p:nvPr>
        </p:nvSpPr>
        <p:spPr>
          <a:xfrm>
            <a:off x="316522" y="157097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E2F302C9-5744-5236-FE9F-5274A547D4D4}"/>
              </a:ext>
            </a:extLst>
          </p:cNvPr>
          <p:cNvSpPr>
            <a:spLocks noGrp="1"/>
          </p:cNvSpPr>
          <p:nvPr>
            <p:ph type="dt" sz="half" idx="2"/>
          </p:nvPr>
        </p:nvSpPr>
        <p:spPr>
          <a:xfrm>
            <a:off x="316522" y="7057390"/>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lmarai Light" pitchFamily="2" charset="-78"/>
                <a:cs typeface="Almarai Light" pitchFamily="2" charset="-78"/>
              </a:defRPr>
            </a:lvl1pPr>
          </a:lstStyle>
          <a:p>
            <a:fld id="{76CA4CE9-09F2-EC4D-A338-CE214197F4C7}" type="datetimeFigureOut">
              <a:rPr lang="en-DK" smtClean="0"/>
              <a:pPr/>
              <a:t>05/28/2024</a:t>
            </a:fld>
            <a:endParaRPr lang="en-DK" dirty="0"/>
          </a:p>
        </p:txBody>
      </p:sp>
      <p:sp>
        <p:nvSpPr>
          <p:cNvPr id="5" name="Footer Placeholder 4">
            <a:extLst>
              <a:ext uri="{FF2B5EF4-FFF2-40B4-BE49-F238E27FC236}">
                <a16:creationId xmlns:a16="http://schemas.microsoft.com/office/drawing/2014/main" id="{197747DA-EB78-49AF-86C8-8C164CDE4BD7}"/>
              </a:ext>
            </a:extLst>
          </p:cNvPr>
          <p:cNvSpPr>
            <a:spLocks noGrp="1"/>
          </p:cNvSpPr>
          <p:nvPr>
            <p:ph type="ftr" sz="quarter" idx="3"/>
          </p:nvPr>
        </p:nvSpPr>
        <p:spPr>
          <a:xfrm>
            <a:off x="3581401" y="7057390"/>
            <a:ext cx="4114800" cy="365125"/>
          </a:xfrm>
          <a:prstGeom prst="rect">
            <a:avLst/>
          </a:prstGeom>
        </p:spPr>
        <p:txBody>
          <a:bodyPr vert="horz" lIns="91440" tIns="45720" rIns="91440" bIns="45720" rtlCol="0" anchor="ctr"/>
          <a:lstStyle>
            <a:lvl1pPr algn="l">
              <a:defRPr sz="800" b="0" i="0">
                <a:solidFill>
                  <a:schemeClr val="tx2"/>
                </a:solidFill>
                <a:latin typeface="Almarai Light" pitchFamily="2" charset="-78"/>
                <a:cs typeface="Almarai Light" pitchFamily="2" charset="-78"/>
              </a:defRPr>
            </a:lvl1pPr>
          </a:lstStyle>
          <a:p>
            <a:endParaRPr lang="en-DK" dirty="0"/>
          </a:p>
        </p:txBody>
      </p:sp>
      <p:sp>
        <p:nvSpPr>
          <p:cNvPr id="6" name="Slide Number Placeholder 5">
            <a:extLst>
              <a:ext uri="{FF2B5EF4-FFF2-40B4-BE49-F238E27FC236}">
                <a16:creationId xmlns:a16="http://schemas.microsoft.com/office/drawing/2014/main" id="{8423C98E-E151-980B-79DB-72DE249EE650}"/>
              </a:ext>
            </a:extLst>
          </p:cNvPr>
          <p:cNvSpPr>
            <a:spLocks noGrp="1"/>
          </p:cNvSpPr>
          <p:nvPr>
            <p:ph type="sldNum" sz="quarter" idx="4"/>
          </p:nvPr>
        </p:nvSpPr>
        <p:spPr>
          <a:xfrm>
            <a:off x="8610600" y="7057390"/>
            <a:ext cx="2743200" cy="365125"/>
          </a:xfrm>
          <a:prstGeom prst="rect">
            <a:avLst/>
          </a:prstGeom>
        </p:spPr>
        <p:txBody>
          <a:bodyPr vert="horz" lIns="91440" tIns="45720" rIns="91440" bIns="45720" rtlCol="0" anchor="ctr"/>
          <a:lstStyle>
            <a:lvl1pPr algn="r">
              <a:defRPr sz="800" b="0" i="0">
                <a:solidFill>
                  <a:schemeClr val="tx1">
                    <a:tint val="75000"/>
                  </a:schemeClr>
                </a:solidFill>
                <a:latin typeface="Almarai Light" pitchFamily="2" charset="-78"/>
                <a:cs typeface="Almarai Light" pitchFamily="2" charset="-78"/>
              </a:defRPr>
            </a:lvl1pPr>
          </a:lstStyle>
          <a:p>
            <a:fld id="{09A60497-18E7-E742-9F64-82B74D6FBC65}" type="slidenum">
              <a:rPr lang="en-DK" smtClean="0"/>
              <a:pPr/>
              <a:t>‹nr.›</a:t>
            </a:fld>
            <a:endParaRPr lang="en-DK"/>
          </a:p>
        </p:txBody>
      </p:sp>
    </p:spTree>
    <p:extLst>
      <p:ext uri="{BB962C8B-B14F-4D97-AF65-F5344CB8AC3E}">
        <p14:creationId xmlns:p14="http://schemas.microsoft.com/office/powerpoint/2010/main" val="363535495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62" r:id="rId4"/>
    <p:sldLayoutId id="2147483666" r:id="rId5"/>
    <p:sldLayoutId id="2147483664" r:id="rId6"/>
    <p:sldLayoutId id="2147483673" r:id="rId7"/>
    <p:sldLayoutId id="2147483674" r:id="rId8"/>
    <p:sldLayoutId id="2147483669" r:id="rId9"/>
    <p:sldLayoutId id="2147483676" r:id="rId10"/>
  </p:sldLayoutIdLst>
  <p:txStyles>
    <p:titleStyle>
      <a:lvl1pPr algn="l" defTabSz="914400" rtl="0" eaLnBrk="1" latinLnBrk="0" hangingPunct="1">
        <a:lnSpc>
          <a:spcPct val="90000"/>
        </a:lnSpc>
        <a:spcBef>
          <a:spcPct val="0"/>
        </a:spcBef>
        <a:buNone/>
        <a:defRPr sz="3600" b="1" i="0" kern="1200">
          <a:solidFill>
            <a:schemeClr val="accent2"/>
          </a:solidFill>
          <a:latin typeface="Almarai ExtraBold" pitchFamily="2" charset="-78"/>
          <a:ea typeface="+mj-ea"/>
          <a:cs typeface="Almarai ExtraBold" pitchFamily="2" charset="-78"/>
        </a:defRPr>
      </a:lvl1pPr>
    </p:titleStyle>
    <p:bodyStyle>
      <a:lvl1pPr marL="228600" indent="-252000" algn="l" defTabSz="914400" rtl="0" eaLnBrk="1" latinLnBrk="0" hangingPunct="1">
        <a:lnSpc>
          <a:spcPct val="105000"/>
        </a:lnSpc>
        <a:spcBef>
          <a:spcPts val="1000"/>
        </a:spcBef>
        <a:buFont typeface="System Font Regular"/>
        <a:buChar char="–"/>
        <a:defRPr sz="2400" b="0" i="0" kern="1200">
          <a:solidFill>
            <a:schemeClr val="accent2"/>
          </a:solidFill>
          <a:latin typeface="Almarai Light" pitchFamily="2" charset="-78"/>
          <a:ea typeface="+mn-ea"/>
          <a:cs typeface="Almarai Light" pitchFamily="2" charset="-78"/>
        </a:defRPr>
      </a:lvl1pPr>
      <a:lvl2pPr marL="685800" indent="-252000" algn="l" defTabSz="914400" rtl="0" eaLnBrk="1" latinLnBrk="0" hangingPunct="1">
        <a:lnSpc>
          <a:spcPct val="105000"/>
        </a:lnSpc>
        <a:spcBef>
          <a:spcPts val="500"/>
        </a:spcBef>
        <a:buFont typeface="System Font Regular"/>
        <a:buChar char="–"/>
        <a:defRPr sz="2000" b="0" i="0" kern="1200">
          <a:solidFill>
            <a:schemeClr val="accent2"/>
          </a:solidFill>
          <a:latin typeface="Almarai Light" pitchFamily="2" charset="-78"/>
          <a:ea typeface="+mn-ea"/>
          <a:cs typeface="Almarai Light" pitchFamily="2" charset="-78"/>
        </a:defRPr>
      </a:lvl2pPr>
      <a:lvl3pPr marL="1143000" indent="-252000" algn="l" defTabSz="914400" rtl="0" eaLnBrk="1" latinLnBrk="0" hangingPunct="1">
        <a:lnSpc>
          <a:spcPct val="105000"/>
        </a:lnSpc>
        <a:spcBef>
          <a:spcPts val="500"/>
        </a:spcBef>
        <a:buFont typeface="System Font Regular"/>
        <a:buChar char="–"/>
        <a:defRPr sz="1800" b="0" i="0" kern="1200">
          <a:solidFill>
            <a:schemeClr val="accent2"/>
          </a:solidFill>
          <a:latin typeface="Almarai Light" pitchFamily="2" charset="-78"/>
          <a:ea typeface="+mn-ea"/>
          <a:cs typeface="Almarai Light" pitchFamily="2" charset="-78"/>
        </a:defRPr>
      </a:lvl3pPr>
      <a:lvl4pPr marL="1600200" indent="-252000" algn="l" defTabSz="914400" rtl="0" eaLnBrk="1" latinLnBrk="0" hangingPunct="1">
        <a:lnSpc>
          <a:spcPct val="105000"/>
        </a:lnSpc>
        <a:spcBef>
          <a:spcPts val="500"/>
        </a:spcBef>
        <a:buFont typeface="System Font Regular"/>
        <a:buChar char="–"/>
        <a:defRPr sz="1600" b="0" i="0" kern="1200">
          <a:solidFill>
            <a:schemeClr val="accent2"/>
          </a:solidFill>
          <a:latin typeface="Almarai Light" pitchFamily="2" charset="-78"/>
          <a:ea typeface="+mn-ea"/>
          <a:cs typeface="Almarai Light" pitchFamily="2" charset="-78"/>
        </a:defRPr>
      </a:lvl4pPr>
      <a:lvl5pPr marL="2057400" indent="-252000" algn="l" defTabSz="914400" rtl="0" eaLnBrk="1" latinLnBrk="0" hangingPunct="1">
        <a:lnSpc>
          <a:spcPct val="105000"/>
        </a:lnSpc>
        <a:spcBef>
          <a:spcPts val="500"/>
        </a:spcBef>
        <a:buFont typeface="System Font Regular"/>
        <a:buChar char="–"/>
        <a:defRPr sz="1600" b="0" i="0" kern="1200">
          <a:solidFill>
            <a:schemeClr val="accent2"/>
          </a:solidFill>
          <a:latin typeface="Almarai Light" pitchFamily="2" charset="-78"/>
          <a:ea typeface="+mn-ea"/>
          <a:cs typeface="Almarai Light"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CE0D-7462-A34B-4937-FC00DA83ED61}"/>
              </a:ext>
            </a:extLst>
          </p:cNvPr>
          <p:cNvSpPr>
            <a:spLocks noGrp="1"/>
          </p:cNvSpPr>
          <p:nvPr>
            <p:ph type="ctrTitle"/>
          </p:nvPr>
        </p:nvSpPr>
        <p:spPr>
          <a:xfrm>
            <a:off x="561865" y="1760451"/>
            <a:ext cx="10234765" cy="1883825"/>
          </a:xfrm>
        </p:spPr>
        <p:txBody>
          <a:bodyPr/>
          <a:lstStyle/>
          <a:p>
            <a:r>
              <a:rPr lang="da-DK" dirty="0"/>
              <a:t>Evaluering af DM i Skills 2024 Roskilde</a:t>
            </a:r>
            <a:endParaRPr lang="en-DK" dirty="0"/>
          </a:p>
        </p:txBody>
      </p:sp>
    </p:spTree>
    <p:extLst>
      <p:ext uri="{BB962C8B-B14F-4D97-AF65-F5344CB8AC3E}">
        <p14:creationId xmlns:p14="http://schemas.microsoft.com/office/powerpoint/2010/main" val="19928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dirty="0">
                <a:solidFill>
                  <a:schemeClr val="bg1">
                    <a:lumMod val="95000"/>
                  </a:schemeClr>
                </a:solidFill>
                <a:latin typeface="Calibri" panose="020F0502020204030204" pitchFamily="34" charset="0"/>
              </a:rPr>
              <a:t>J</a:t>
            </a:r>
            <a:r>
              <a:rPr lang="da-DK" sz="1800" b="0" i="0" u="none" strike="noStrike" dirty="0">
                <a:solidFill>
                  <a:schemeClr val="bg1">
                    <a:lumMod val="95000"/>
                  </a:schemeClr>
                </a:solidFill>
                <a:effectLst/>
                <a:latin typeface="Calibri" panose="020F0502020204030204" pitchFamily="34" charset="0"/>
              </a:rPr>
              <a:t>eg har ikke siddet med det</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9C591B3E-54A9-9FFE-F830-9D19AE8B108D}"/>
              </a:ext>
            </a:extLst>
          </p:cNvPr>
          <p:cNvPicPr>
            <a:picLocks noChangeAspect="1"/>
          </p:cNvPicPr>
          <p:nvPr/>
        </p:nvPicPr>
        <p:blipFill>
          <a:blip r:embed="rId2"/>
          <a:stretch>
            <a:fillRect/>
          </a:stretch>
        </p:blipFill>
        <p:spPr>
          <a:xfrm>
            <a:off x="2546496" y="270632"/>
            <a:ext cx="5924550" cy="2038350"/>
          </a:xfrm>
          <a:prstGeom prst="rect">
            <a:avLst/>
          </a:prstGeom>
        </p:spPr>
      </p:pic>
    </p:spTree>
    <p:extLst>
      <p:ext uri="{BB962C8B-B14F-4D97-AF65-F5344CB8AC3E}">
        <p14:creationId xmlns:p14="http://schemas.microsoft.com/office/powerpoint/2010/main" val="151842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bør ikke være dato på tøjet idet det ikke kan genbruges efterfølgende.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Bortset fra den lyserøde farve-støt brysterne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Jeg syntes, at man burde overveje at udelade årstal på tøjet, så det  </a:t>
            </a:r>
            <a:r>
              <a:rPr lang="da-DK" sz="1800" b="0" i="0" u="none" strike="noStrike" dirty="0" err="1">
                <a:solidFill>
                  <a:schemeClr val="bg1">
                    <a:lumMod val="95000"/>
                  </a:schemeClr>
                </a:solidFill>
                <a:effectLst/>
                <a:latin typeface="Calibri" panose="020F0502020204030204" pitchFamily="34" charset="0"/>
              </a:rPr>
              <a:t>overskudende</a:t>
            </a:r>
            <a:r>
              <a:rPr lang="da-DK" sz="1800" b="0" i="0" u="none" strike="noStrike" dirty="0">
                <a:solidFill>
                  <a:schemeClr val="bg1">
                    <a:lumMod val="95000"/>
                  </a:schemeClr>
                </a:solidFill>
                <a:effectLst/>
                <a:latin typeface="Calibri" panose="020F0502020204030204" pitchFamily="34" charset="0"/>
              </a:rPr>
              <a:t> tøj kan bruges året efter</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F7B481B0-7C7D-FADA-CB9B-7EF0C23299EB}"/>
              </a:ext>
            </a:extLst>
          </p:cNvPr>
          <p:cNvPicPr>
            <a:picLocks noChangeAspect="1"/>
          </p:cNvPicPr>
          <p:nvPr/>
        </p:nvPicPr>
        <p:blipFill>
          <a:blip r:embed="rId2"/>
          <a:stretch>
            <a:fillRect/>
          </a:stretch>
        </p:blipFill>
        <p:spPr>
          <a:xfrm>
            <a:off x="2454217" y="218943"/>
            <a:ext cx="5924550" cy="1990725"/>
          </a:xfrm>
          <a:prstGeom prst="rect">
            <a:avLst/>
          </a:prstGeom>
        </p:spPr>
      </p:pic>
    </p:spTree>
    <p:extLst>
      <p:ext uri="{BB962C8B-B14F-4D97-AF65-F5344CB8AC3E}">
        <p14:creationId xmlns:p14="http://schemas.microsoft.com/office/powerpoint/2010/main" val="87873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Oplevede fejl flere gange selvom alle logoer blev sendt rettidigt</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V</a:t>
            </a:r>
            <a:r>
              <a:rPr lang="da-DK" sz="1800" b="0" i="0" u="none" strike="noStrike" dirty="0">
                <a:solidFill>
                  <a:schemeClr val="bg1">
                    <a:lumMod val="95000"/>
                  </a:schemeClr>
                </a:solidFill>
                <a:effectLst/>
                <a:latin typeface="Calibri" panose="020F0502020204030204" pitchFamily="34" charset="0"/>
              </a:rPr>
              <a:t>i havde ingen</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33456986-92EF-5241-526A-10E2ED953B80}"/>
              </a:ext>
            </a:extLst>
          </p:cNvPr>
          <p:cNvPicPr>
            <a:picLocks noChangeAspect="1"/>
          </p:cNvPicPr>
          <p:nvPr/>
        </p:nvPicPr>
        <p:blipFill>
          <a:blip r:embed="rId2"/>
          <a:stretch>
            <a:fillRect/>
          </a:stretch>
        </p:blipFill>
        <p:spPr>
          <a:xfrm>
            <a:off x="2377011" y="158385"/>
            <a:ext cx="6867525" cy="2162175"/>
          </a:xfrm>
          <a:prstGeom prst="rect">
            <a:avLst/>
          </a:prstGeom>
        </p:spPr>
      </p:pic>
    </p:spTree>
    <p:extLst>
      <p:ext uri="{BB962C8B-B14F-4D97-AF65-F5344CB8AC3E}">
        <p14:creationId xmlns:p14="http://schemas.microsoft.com/office/powerpoint/2010/main" val="26609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Småfejl af et par omgange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manglede strøm på trods af, at det var skrevet i hvidbogen. Vi manglede </a:t>
            </a:r>
            <a:r>
              <a:rPr lang="da-DK" sz="1800" b="0" i="0" u="none" strike="noStrike" dirty="0" err="1">
                <a:solidFill>
                  <a:schemeClr val="bg1">
                    <a:lumMod val="95000"/>
                  </a:schemeClr>
                </a:solidFill>
                <a:effectLst/>
                <a:latin typeface="Calibri" panose="020F0502020204030204" pitchFamily="34" charset="0"/>
              </a:rPr>
              <a:t>wifi</a:t>
            </a:r>
            <a:r>
              <a:rPr lang="da-DK" sz="1800" b="0" i="0" u="none" strike="noStrike" dirty="0">
                <a:solidFill>
                  <a:schemeClr val="bg1">
                    <a:lumMod val="95000"/>
                  </a:schemeClr>
                </a:solidFill>
                <a:effectLst/>
                <a:latin typeface="Calibri" panose="020F0502020204030204" pitchFamily="34" charset="0"/>
              </a:rPr>
              <a:t> til livesending, trods det var opgivet i hvidbogen.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Var ikke ordentligt opdateret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Den bør opdateres og </a:t>
            </a:r>
            <a:r>
              <a:rPr lang="da-DK" sz="1800" b="0" i="0" u="none" strike="noStrike" dirty="0" err="1">
                <a:solidFill>
                  <a:schemeClr val="bg1">
                    <a:lumMod val="95000"/>
                  </a:schemeClr>
                </a:solidFill>
                <a:effectLst/>
                <a:latin typeface="Calibri" panose="020F0502020204030204" pitchFamily="34" charset="0"/>
              </a:rPr>
              <a:t>evt</a:t>
            </a:r>
            <a:r>
              <a:rPr lang="da-DK" sz="1800" b="0" i="0" u="none" strike="noStrike" dirty="0">
                <a:solidFill>
                  <a:schemeClr val="bg1">
                    <a:lumMod val="95000"/>
                  </a:schemeClr>
                </a:solidFill>
                <a:effectLst/>
                <a:latin typeface="Calibri" panose="020F0502020204030204" pitchFamily="34" charset="0"/>
              </a:rPr>
              <a:t> nyt layout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54E70313-A2DF-5E9C-0100-8EEBD1856913}"/>
              </a:ext>
            </a:extLst>
          </p:cNvPr>
          <p:cNvPicPr>
            <a:picLocks noChangeAspect="1"/>
          </p:cNvPicPr>
          <p:nvPr/>
        </p:nvPicPr>
        <p:blipFill>
          <a:blip r:embed="rId2"/>
          <a:stretch>
            <a:fillRect/>
          </a:stretch>
        </p:blipFill>
        <p:spPr>
          <a:xfrm>
            <a:off x="2670539" y="206492"/>
            <a:ext cx="5743575" cy="1847850"/>
          </a:xfrm>
          <a:prstGeom prst="rect">
            <a:avLst/>
          </a:prstGeom>
        </p:spPr>
      </p:pic>
    </p:spTree>
    <p:extLst>
      <p:ext uri="{BB962C8B-B14F-4D97-AF65-F5344CB8AC3E}">
        <p14:creationId xmlns:p14="http://schemas.microsoft.com/office/powerpoint/2010/main" val="158521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3103927"/>
            <a:ext cx="9588813" cy="2382473"/>
          </a:xfrm>
        </p:spPr>
        <p:txBody>
          <a:bodyPr>
            <a:normAutofit lnSpcReduction="10000"/>
          </a:bodyPr>
          <a:lstStyle/>
          <a:p>
            <a:pPr marL="457200" indent="-457200">
              <a:buAutoNum type="arabicPeriod"/>
            </a:pPr>
            <a:r>
              <a:rPr lang="da-DK" sz="1800" dirty="0">
                <a:latin typeface="Calibri" panose="020F0502020204030204" pitchFamily="34" charset="0"/>
              </a:rPr>
              <a:t>V</a:t>
            </a:r>
            <a:r>
              <a:rPr lang="da-DK" sz="1800" b="0" i="0" u="none" strike="noStrike" dirty="0">
                <a:effectLst/>
                <a:latin typeface="Calibri" panose="020F0502020204030204" pitchFamily="34" charset="0"/>
              </a:rPr>
              <a:t>ed ikke, har ikke behovet</a:t>
            </a:r>
            <a:r>
              <a:rPr lang="da-DK" sz="1400" dirty="0"/>
              <a:t> </a:t>
            </a:r>
            <a:endParaRPr lang="da-DK" sz="1800" b="0" i="0" u="none" strike="noStrike" dirty="0">
              <a:effectLst/>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Men der skal selvfølgelig være en deadline</a:t>
            </a:r>
          </a:p>
          <a:p>
            <a:pPr marL="457200" indent="-457200">
              <a:buAutoNum type="arabicPeriod"/>
            </a:pPr>
            <a:r>
              <a:rPr lang="da-DK" sz="1800" dirty="0">
                <a:latin typeface="Calibri" panose="020F0502020204030204" pitchFamily="34" charset="0"/>
              </a:rPr>
              <a:t>V</a:t>
            </a:r>
            <a:r>
              <a:rPr lang="da-DK" sz="1800" b="0" i="0" u="none" strike="noStrike" dirty="0">
                <a:effectLst/>
                <a:latin typeface="Calibri" panose="020F0502020204030204" pitchFamily="34" charset="0"/>
              </a:rPr>
              <a:t>ed ikke, hvad det er</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Igen pas på med for mange ufokuserede mails </a:t>
            </a:r>
          </a:p>
          <a:p>
            <a:pPr marL="457200" indent="-457200">
              <a:buAutoNum type="arabicPeriod"/>
            </a:pPr>
            <a:r>
              <a:rPr lang="da-DK" sz="1800" dirty="0">
                <a:latin typeface="Calibri" panose="020F0502020204030204" pitchFamily="34" charset="0"/>
              </a:rPr>
              <a:t>Ved ikke</a:t>
            </a:r>
          </a:p>
          <a:p>
            <a:pPr marL="457200" indent="-457200">
              <a:buAutoNum type="arabicPeriod"/>
            </a:pPr>
            <a:r>
              <a:rPr lang="da-DK" sz="1800" dirty="0">
                <a:latin typeface="Calibri" panose="020F0502020204030204" pitchFamily="34" charset="0"/>
              </a:rPr>
              <a:t>Ved ikke</a:t>
            </a:r>
            <a:endParaRPr lang="da-DK" dirty="0"/>
          </a:p>
        </p:txBody>
      </p:sp>
      <p:pic>
        <p:nvPicPr>
          <p:cNvPr id="4" name="Billede 3">
            <a:extLst>
              <a:ext uri="{FF2B5EF4-FFF2-40B4-BE49-F238E27FC236}">
                <a16:creationId xmlns:a16="http://schemas.microsoft.com/office/drawing/2014/main" id="{373ABBC4-8364-A627-FA83-A231EB235467}"/>
              </a:ext>
            </a:extLst>
          </p:cNvPr>
          <p:cNvPicPr>
            <a:picLocks noChangeAspect="1"/>
          </p:cNvPicPr>
          <p:nvPr/>
        </p:nvPicPr>
        <p:blipFill>
          <a:blip r:embed="rId2"/>
          <a:stretch>
            <a:fillRect/>
          </a:stretch>
        </p:blipFill>
        <p:spPr>
          <a:xfrm>
            <a:off x="1894207" y="381000"/>
            <a:ext cx="7648575" cy="2438400"/>
          </a:xfrm>
          <a:prstGeom prst="rect">
            <a:avLst/>
          </a:prstGeom>
        </p:spPr>
      </p:pic>
    </p:spTree>
    <p:extLst>
      <p:ext uri="{BB962C8B-B14F-4D97-AF65-F5344CB8AC3E}">
        <p14:creationId xmlns:p14="http://schemas.microsoft.com/office/powerpoint/2010/main" val="21892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manglede morgen mad kl. 7.00 om onsdagen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Lærlingene synes ikke standarden var god nok</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 der var mange, der vurderede det som snavset og en enkelt havde en rum med personlige genstande, beskidt sengetøj, snavsetøj på gulvet mm. liggende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Fint på Danhostel</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der manglede morgenmad på Danhostel tirsdag og onsdag morgen.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det virkede helt tilfældigt. F.eks. havde vi 4 med fra Århus, og de var placeret med 1 på hvert af de 4 steder! (også selvom 2 af eleverne stillede op som hold). Jeg tænker der er nemmere for alle, hvis vi selv kan fordele deltagerne. Altså melde ind at vi er f.eks. 31 deltagere og 9 holdledere og så få tildelt værelser/steder - og herefter selv fordele</a:t>
            </a:r>
            <a:r>
              <a:rPr lang="da-DK" dirty="0">
                <a:solidFill>
                  <a:schemeClr val="bg1">
                    <a:lumMod val="95000"/>
                  </a:schemeClr>
                </a:solidFill>
              </a:rPr>
              <a:t> </a:t>
            </a:r>
          </a:p>
          <a:p>
            <a:pPr marL="457200" indent="-457200">
              <a:buAutoNum type="arabicPeriod"/>
            </a:pPr>
            <a:endParaRPr lang="da-DK" dirty="0"/>
          </a:p>
        </p:txBody>
      </p:sp>
      <p:pic>
        <p:nvPicPr>
          <p:cNvPr id="4" name="Billede 3">
            <a:extLst>
              <a:ext uri="{FF2B5EF4-FFF2-40B4-BE49-F238E27FC236}">
                <a16:creationId xmlns:a16="http://schemas.microsoft.com/office/drawing/2014/main" id="{1EBEB8B3-EA14-C6FF-225C-2777AF1FB482}"/>
              </a:ext>
            </a:extLst>
          </p:cNvPr>
          <p:cNvPicPr>
            <a:picLocks noChangeAspect="1"/>
          </p:cNvPicPr>
          <p:nvPr/>
        </p:nvPicPr>
        <p:blipFill>
          <a:blip r:embed="rId2"/>
          <a:stretch>
            <a:fillRect/>
          </a:stretch>
        </p:blipFill>
        <p:spPr>
          <a:xfrm>
            <a:off x="2174278" y="133218"/>
            <a:ext cx="7172325" cy="2162175"/>
          </a:xfrm>
          <a:prstGeom prst="rect">
            <a:avLst/>
          </a:prstGeom>
        </p:spPr>
      </p:pic>
    </p:spTree>
    <p:extLst>
      <p:ext uri="{BB962C8B-B14F-4D97-AF65-F5344CB8AC3E}">
        <p14:creationId xmlns:p14="http://schemas.microsoft.com/office/powerpoint/2010/main" val="108450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Gerne besked om hvor bussen holder tidligere i forløbet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Kun en bus om aftenen var for lidt - der var meget ventetid for lærlingene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Vores deltagere fra Tune Kursuscenter var ved at komme for sent til konkurrencen, fordi bussen ikke hentede dem til aftalt tid, og havde problemer med at finde Dyrskuepladsens indgang. Herefter opgave de at bruge bussen.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Brugte ikke overnatning, men havde store problemer med at få plads til at de busser, som vi selv havde booket til vores elever på standen, kunne finde et sted og sætte dem af.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8139BCB9-2F19-33A5-81BC-C1F20BEB17A0}"/>
              </a:ext>
            </a:extLst>
          </p:cNvPr>
          <p:cNvPicPr>
            <a:picLocks noChangeAspect="1"/>
          </p:cNvPicPr>
          <p:nvPr/>
        </p:nvPicPr>
        <p:blipFill>
          <a:blip r:embed="rId2"/>
          <a:stretch>
            <a:fillRect/>
          </a:stretch>
        </p:blipFill>
        <p:spPr>
          <a:xfrm>
            <a:off x="2527838" y="276094"/>
            <a:ext cx="6448425" cy="1876425"/>
          </a:xfrm>
          <a:prstGeom prst="rect">
            <a:avLst/>
          </a:prstGeom>
        </p:spPr>
      </p:pic>
    </p:spTree>
    <p:extLst>
      <p:ext uri="{BB962C8B-B14F-4D97-AF65-F5344CB8AC3E}">
        <p14:creationId xmlns:p14="http://schemas.microsoft.com/office/powerpoint/2010/main" val="190711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Jeg har hørt og oplevede selv at hal 6 virkede anonym, det var svært at se på afstand at der var demofag.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var ok, men det kan godt være mere tydeligt næste gang</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skiltningen var mangelfuld. Der skal stå på gavlene (i begge ender) hvilke fag</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Publikum så det åbenbart ikke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AA785A73-5941-6A6C-674A-3B51F7B7D974}"/>
              </a:ext>
            </a:extLst>
          </p:cNvPr>
          <p:cNvPicPr>
            <a:picLocks noChangeAspect="1"/>
          </p:cNvPicPr>
          <p:nvPr/>
        </p:nvPicPr>
        <p:blipFill>
          <a:blip r:embed="rId2"/>
          <a:stretch>
            <a:fillRect/>
          </a:stretch>
        </p:blipFill>
        <p:spPr>
          <a:xfrm>
            <a:off x="2703832" y="269060"/>
            <a:ext cx="6029325" cy="1924050"/>
          </a:xfrm>
          <a:prstGeom prst="rect">
            <a:avLst/>
          </a:prstGeom>
        </p:spPr>
      </p:pic>
    </p:spTree>
    <p:extLst>
      <p:ext uri="{BB962C8B-B14F-4D97-AF65-F5344CB8AC3E}">
        <p14:creationId xmlns:p14="http://schemas.microsoft.com/office/powerpoint/2010/main" val="231089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3103927"/>
            <a:ext cx="9588813" cy="2382473"/>
          </a:xfrm>
        </p:spPr>
        <p:txBody>
          <a:bodyPr>
            <a:normAutofit/>
          </a:bodyPr>
          <a:lstStyle/>
          <a:p>
            <a:pPr marL="457200" indent="-457200">
              <a:buAutoNum type="arabicPeriod"/>
            </a:pPr>
            <a:r>
              <a:rPr lang="da-DK" sz="1800" b="0" i="0" u="none" strike="noStrike" dirty="0">
                <a:effectLst/>
                <a:latin typeface="Calibri" panose="020F0502020204030204" pitchFamily="34" charset="0"/>
              </a:rPr>
              <a:t>Jeg har hørt og oplevede selv at hal 6 virkede anonym, det var svært at se på afstand at der var demofag. </a:t>
            </a:r>
          </a:p>
          <a:p>
            <a:pPr marL="457200" indent="-457200">
              <a:buAutoNum type="arabicPeriod"/>
            </a:pPr>
            <a:r>
              <a:rPr lang="da-DK" sz="1800" b="0" i="0" u="none" strike="noStrike" dirty="0">
                <a:effectLst/>
                <a:latin typeface="Calibri" panose="020F0502020204030204" pitchFamily="34" charset="0"/>
              </a:rPr>
              <a:t>Det var ok, men det kan godt være mere tydeligt næste gang</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Nej, skiltningen var mangelfuld. Der skal stå på gavlene (i begge ender) hvilke fag</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Publikum så det åbenbart ikke</a:t>
            </a:r>
            <a:r>
              <a:rPr lang="da-DK" dirty="0"/>
              <a:t> </a:t>
            </a:r>
            <a:endParaRPr lang="da-DK" sz="1800" dirty="0">
              <a:latin typeface="Calibri" panose="020F0502020204030204" pitchFamily="34" charset="0"/>
            </a:endParaRPr>
          </a:p>
          <a:p>
            <a:pPr marL="457200" indent="-457200">
              <a:buAutoNum type="arabicPeriod"/>
            </a:pPr>
            <a:endParaRPr lang="da-DK" dirty="0"/>
          </a:p>
        </p:txBody>
      </p:sp>
      <p:pic>
        <p:nvPicPr>
          <p:cNvPr id="5" name="Billede 4">
            <a:extLst>
              <a:ext uri="{FF2B5EF4-FFF2-40B4-BE49-F238E27FC236}">
                <a16:creationId xmlns:a16="http://schemas.microsoft.com/office/drawing/2014/main" id="{D599E1A5-F126-B11B-D531-89AFFE16C205}"/>
              </a:ext>
            </a:extLst>
          </p:cNvPr>
          <p:cNvPicPr>
            <a:picLocks noChangeAspect="1"/>
          </p:cNvPicPr>
          <p:nvPr/>
        </p:nvPicPr>
        <p:blipFill>
          <a:blip r:embed="rId2"/>
          <a:stretch>
            <a:fillRect/>
          </a:stretch>
        </p:blipFill>
        <p:spPr>
          <a:xfrm>
            <a:off x="2090475" y="363567"/>
            <a:ext cx="7238084" cy="2505081"/>
          </a:xfrm>
          <a:prstGeom prst="rect">
            <a:avLst/>
          </a:prstGeom>
        </p:spPr>
      </p:pic>
    </p:spTree>
    <p:extLst>
      <p:ext uri="{BB962C8B-B14F-4D97-AF65-F5344CB8AC3E}">
        <p14:creationId xmlns:p14="http://schemas.microsoft.com/office/powerpoint/2010/main" val="22422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langt til nogle toiletter som var hygiejniske.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kunne være fedt hvis der havde været et naturligt flow gennem teltene og hallerne. De lå lidt langt fra hinanden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meget langt til affaldssortering. De nærliggende toiletter var ikke særlig indbydende.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var røget i teltet med alt det man ikke kunne placere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for store afstande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manglede rengøring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Hal 2 var ikke god. Placering vel ok under de gældende forhold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5DBC1EE9-EF2E-D1F4-ED22-1A6416E9D206}"/>
              </a:ext>
            </a:extLst>
          </p:cNvPr>
          <p:cNvPicPr>
            <a:picLocks noChangeAspect="1"/>
          </p:cNvPicPr>
          <p:nvPr/>
        </p:nvPicPr>
        <p:blipFill>
          <a:blip r:embed="rId2"/>
          <a:stretch>
            <a:fillRect/>
          </a:stretch>
        </p:blipFill>
        <p:spPr>
          <a:xfrm>
            <a:off x="2256158" y="274957"/>
            <a:ext cx="6924675" cy="1895475"/>
          </a:xfrm>
          <a:prstGeom prst="rect">
            <a:avLst/>
          </a:prstGeom>
        </p:spPr>
      </p:pic>
    </p:spTree>
    <p:extLst>
      <p:ext uri="{BB962C8B-B14F-4D97-AF65-F5344CB8AC3E}">
        <p14:creationId xmlns:p14="http://schemas.microsoft.com/office/powerpoint/2010/main" val="49596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3103927"/>
            <a:ext cx="9588813" cy="2382473"/>
          </a:xfrm>
        </p:spPr>
        <p:txBody>
          <a:bodyPr>
            <a:normAutofit lnSpcReduction="10000"/>
          </a:bodyPr>
          <a:lstStyle/>
          <a:p>
            <a:pPr marL="457200" indent="-457200">
              <a:buAutoNum type="arabicPeriod"/>
            </a:pPr>
            <a:r>
              <a:rPr lang="da-DK" sz="1800" b="0" i="0" u="none" strike="noStrike" dirty="0">
                <a:solidFill>
                  <a:srgbClr val="D5D3DE"/>
                </a:solidFill>
                <a:effectLst/>
                <a:latin typeface="Calibri" panose="020F0502020204030204" pitchFamily="34" charset="0"/>
              </a:rPr>
              <a:t>Det var muligt at finde information om deadlines, men det ville have været rart også at modtage en mail.</a:t>
            </a:r>
            <a:r>
              <a:rPr lang="da-DK" dirty="0">
                <a:solidFill>
                  <a:srgbClr val="D5D3DE"/>
                </a:solidFill>
              </a:rPr>
              <a:t> </a:t>
            </a:r>
          </a:p>
          <a:p>
            <a:pPr marL="457200" indent="-457200">
              <a:buAutoNum type="arabicPeriod"/>
            </a:pPr>
            <a:r>
              <a:rPr lang="da-DK" sz="1800" b="0" i="0" u="none" strike="noStrike" dirty="0">
                <a:solidFill>
                  <a:srgbClr val="D5D3DE"/>
                </a:solidFill>
                <a:effectLst/>
                <a:latin typeface="Calibri" panose="020F0502020204030204" pitchFamily="34" charset="0"/>
              </a:rPr>
              <a:t>Noget kom sent, men det var okay</a:t>
            </a:r>
            <a:r>
              <a:rPr lang="da-DK" dirty="0">
                <a:solidFill>
                  <a:srgbClr val="D5D3DE"/>
                </a:solidFill>
              </a:rPr>
              <a:t> </a:t>
            </a:r>
          </a:p>
          <a:p>
            <a:pPr marL="457200" indent="-457200">
              <a:buAutoNum type="arabicPeriod"/>
            </a:pPr>
            <a:r>
              <a:rPr lang="da-DK" sz="1800" dirty="0">
                <a:solidFill>
                  <a:srgbClr val="D5D3DE"/>
                </a:solidFill>
                <a:latin typeface="Calibri" panose="020F0502020204030204" pitchFamily="34" charset="0"/>
              </a:rPr>
              <a:t>J</a:t>
            </a:r>
            <a:r>
              <a:rPr lang="da-DK" sz="1800" b="0" i="0" u="none" strike="noStrike" dirty="0">
                <a:solidFill>
                  <a:srgbClr val="D5D3DE"/>
                </a:solidFill>
                <a:effectLst/>
                <a:latin typeface="Calibri" panose="020F0502020204030204" pitchFamily="34" charset="0"/>
              </a:rPr>
              <a:t>o, men var afhængig af andre parter så derfor føltes det ofte som "for sent"</a:t>
            </a:r>
            <a:r>
              <a:rPr lang="da-DK" dirty="0">
                <a:solidFill>
                  <a:srgbClr val="D5D3DE"/>
                </a:solidFill>
              </a:rPr>
              <a:t> </a:t>
            </a:r>
          </a:p>
          <a:p>
            <a:pPr marL="457200" indent="-457200">
              <a:buAutoNum type="arabicPeriod"/>
            </a:pPr>
            <a:r>
              <a:rPr lang="da-DK" sz="1800" b="0" i="0" u="none" strike="noStrike" dirty="0">
                <a:solidFill>
                  <a:srgbClr val="D5D3DE"/>
                </a:solidFill>
                <a:effectLst/>
                <a:latin typeface="Calibri" panose="020F0502020204030204" pitchFamily="34" charset="0"/>
              </a:rPr>
              <a:t>Ja og nej -der var ofte korte frister. Når Skills var i april, var det vanskeligt med samme deadlines som når Skills er i februar eksempelvis </a:t>
            </a:r>
            <a:endParaRPr lang="da-DK" dirty="0">
              <a:solidFill>
                <a:srgbClr val="D5D3DE"/>
              </a:solidFill>
            </a:endParaRPr>
          </a:p>
        </p:txBody>
      </p:sp>
      <p:pic>
        <p:nvPicPr>
          <p:cNvPr id="4" name="Billede 3">
            <a:extLst>
              <a:ext uri="{FF2B5EF4-FFF2-40B4-BE49-F238E27FC236}">
                <a16:creationId xmlns:a16="http://schemas.microsoft.com/office/drawing/2014/main" id="{762568A1-B6C8-F826-8D76-24DBB23BF07A}"/>
              </a:ext>
            </a:extLst>
          </p:cNvPr>
          <p:cNvPicPr>
            <a:picLocks noChangeAspect="1"/>
          </p:cNvPicPr>
          <p:nvPr/>
        </p:nvPicPr>
        <p:blipFill>
          <a:blip r:embed="rId2"/>
          <a:stretch>
            <a:fillRect/>
          </a:stretch>
        </p:blipFill>
        <p:spPr>
          <a:xfrm>
            <a:off x="2657343" y="320967"/>
            <a:ext cx="6105525" cy="2038350"/>
          </a:xfrm>
          <a:prstGeom prst="rect">
            <a:avLst/>
          </a:prstGeom>
        </p:spPr>
      </p:pic>
    </p:spTree>
    <p:extLst>
      <p:ext uri="{BB962C8B-B14F-4D97-AF65-F5344CB8AC3E}">
        <p14:creationId xmlns:p14="http://schemas.microsoft.com/office/powerpoint/2010/main" val="343186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640822"/>
          </a:xfrm>
        </p:spPr>
        <p:txBody>
          <a:bodyPr>
            <a:normAutofit fontScale="850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Specielt </a:t>
            </a:r>
            <a:r>
              <a:rPr lang="da-DK" sz="1800" b="0" i="0" u="none" strike="noStrike" dirty="0" err="1">
                <a:solidFill>
                  <a:schemeClr val="bg1">
                    <a:lumMod val="95000"/>
                  </a:schemeClr>
                </a:solidFill>
                <a:effectLst/>
                <a:latin typeface="Calibri" panose="020F0502020204030204" pitchFamily="34" charset="0"/>
              </a:rPr>
              <a:t>Alubygger</a:t>
            </a:r>
            <a:r>
              <a:rPr lang="da-DK" sz="1800" b="0" i="0" u="none" strike="noStrike" dirty="0">
                <a:solidFill>
                  <a:schemeClr val="bg1">
                    <a:lumMod val="95000"/>
                  </a:schemeClr>
                </a:solidFill>
                <a:effectLst/>
                <a:latin typeface="Calibri" panose="020F0502020204030204" pitchFamily="34" charset="0"/>
              </a:rPr>
              <a:t> standen var trukket meget op i hjørnet, så det var svært at lave en god publikums oplevelse.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 kommercielle stande bør ikke ligge lige inden for ved indgangen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PV lå uheldigt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a:t>
            </a:r>
            <a:r>
              <a:rPr lang="da-DK" sz="1800" b="0" i="0" u="none" strike="noStrike" dirty="0" err="1">
                <a:solidFill>
                  <a:schemeClr val="bg1">
                    <a:lumMod val="95000"/>
                  </a:schemeClr>
                </a:solidFill>
                <a:effectLst/>
                <a:latin typeface="Calibri" panose="020F0502020204030204" pitchFamily="34" charset="0"/>
              </a:rPr>
              <a:t>alubygger</a:t>
            </a:r>
            <a:r>
              <a:rPr lang="da-DK" sz="1800" b="0" i="0" u="none" strike="noStrike" dirty="0">
                <a:solidFill>
                  <a:schemeClr val="bg1">
                    <a:lumMod val="95000"/>
                  </a:schemeClr>
                </a:solidFill>
                <a:effectLst/>
                <a:latin typeface="Calibri" panose="020F0502020204030204" pitchFamily="34" charset="0"/>
              </a:rPr>
              <a:t> og glarmester var det ikke optimalt, at der lå en kommerciel  stand lige op af konkurrencestandene. Så det tog 4 fire meter af konkurrencestanden.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Telt 1 var ret tomt, PMF for FOOD var for sig selv, og det gav forvirring</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god plads :)</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hal 2 en blandet affære -demo, lidt kommercielt og ingen “fælles familie”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Handelsuddannelsen mangler at finde et sted, som passer til dem. Vi hører ikke til ved blomsterbinder, frisør og </a:t>
            </a:r>
            <a:r>
              <a:rPr lang="da-DK" sz="1800" b="0" i="0" u="none" strike="noStrike" dirty="0" err="1">
                <a:solidFill>
                  <a:schemeClr val="bg1">
                    <a:lumMod val="95000"/>
                  </a:schemeClr>
                </a:solidFill>
                <a:effectLst/>
                <a:latin typeface="Calibri" panose="020F0502020204030204" pitchFamily="34" charset="0"/>
              </a:rPr>
              <a:t>kosmetiker</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AD1C1559-C2DB-FF94-EA36-FE11227FA003}"/>
              </a:ext>
            </a:extLst>
          </p:cNvPr>
          <p:cNvPicPr>
            <a:picLocks noChangeAspect="1"/>
          </p:cNvPicPr>
          <p:nvPr/>
        </p:nvPicPr>
        <p:blipFill>
          <a:blip r:embed="rId2"/>
          <a:stretch>
            <a:fillRect/>
          </a:stretch>
        </p:blipFill>
        <p:spPr>
          <a:xfrm>
            <a:off x="2390863" y="171537"/>
            <a:ext cx="6705600" cy="2152650"/>
          </a:xfrm>
          <a:prstGeom prst="rect">
            <a:avLst/>
          </a:prstGeom>
        </p:spPr>
      </p:pic>
    </p:spTree>
    <p:extLst>
      <p:ext uri="{BB962C8B-B14F-4D97-AF65-F5344CB8AC3E}">
        <p14:creationId xmlns:p14="http://schemas.microsoft.com/office/powerpoint/2010/main" val="246857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Bortset fra at der kun skal være en vi skal bestille hos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udfordringer med vand, da dette ikke kunne bestilles i webshoppen, så der skulle følges op på denne del flere gange (</a:t>
            </a:r>
            <a:r>
              <a:rPr lang="da-DK" sz="1800" b="0" i="0" u="none" strike="noStrike" dirty="0" err="1">
                <a:solidFill>
                  <a:schemeClr val="bg1">
                    <a:lumMod val="95000"/>
                  </a:schemeClr>
                </a:solidFill>
                <a:effectLst/>
                <a:latin typeface="Calibri" panose="020F0502020204030204" pitchFamily="34" charset="0"/>
              </a:rPr>
              <a:t>CompasFair</a:t>
            </a:r>
            <a:r>
              <a:rPr lang="da-DK" sz="1800" b="0" i="0" u="none" strike="noStrike" dirty="0">
                <a:solidFill>
                  <a:schemeClr val="bg1">
                    <a:lumMod val="95000"/>
                  </a:schemeClr>
                </a:solidFill>
                <a:effectLst/>
                <a:latin typeface="Calibri" panose="020F0502020204030204" pitchFamily="34" charset="0"/>
              </a:rPr>
              <a: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brugte </a:t>
            </a:r>
            <a:r>
              <a:rPr lang="da-DK" sz="1800" b="0" i="0" u="none" strike="noStrike" dirty="0" err="1">
                <a:solidFill>
                  <a:schemeClr val="bg1">
                    <a:lumMod val="95000"/>
                  </a:schemeClr>
                </a:solidFill>
                <a:effectLst/>
                <a:latin typeface="Calibri" panose="020F0502020204030204" pitchFamily="34" charset="0"/>
              </a:rPr>
              <a:t>CompassFair</a:t>
            </a:r>
            <a:r>
              <a:rPr lang="da-DK" sz="1800" b="0" i="0" u="none" strike="noStrike" dirty="0">
                <a:solidFill>
                  <a:schemeClr val="bg1">
                    <a:lumMod val="95000"/>
                  </a:schemeClr>
                </a:solidFill>
                <a:effectLst/>
                <a:latin typeface="Calibri" panose="020F0502020204030204" pitchFamily="34" charset="0"/>
              </a:rPr>
              <a:t> igen i år, og det fungerede perfekt.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Ikke alt der blev bestilt var muligt at få, herunder store pedal skraldespande. Men der blev fundet en anden løsning. Men var </a:t>
            </a:r>
            <a:r>
              <a:rPr lang="da-DK" sz="1800" b="0" i="0" u="none" strike="noStrike" dirty="0" err="1">
                <a:solidFill>
                  <a:schemeClr val="bg1">
                    <a:lumMod val="95000"/>
                  </a:schemeClr>
                </a:solidFill>
                <a:effectLst/>
                <a:latin typeface="Calibri" panose="020F0502020204030204" pitchFamily="34" charset="0"/>
              </a:rPr>
              <a:t>tilrådighed</a:t>
            </a:r>
            <a:r>
              <a:rPr lang="da-DK" sz="1800" b="0" i="0" u="none" strike="noStrike" dirty="0">
                <a:solidFill>
                  <a:schemeClr val="bg1">
                    <a:lumMod val="95000"/>
                  </a:schemeClr>
                </a:solidFill>
                <a:effectLst/>
                <a:latin typeface="Calibri" panose="020F0502020204030204" pitchFamily="34" charset="0"/>
              </a:rPr>
              <a:t> i bestillingskataloget - bør fjernes hvis det ikke kan fås mere.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høje priser</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Ny leverandør skal uddybe bedre  strøm manglede </a:t>
            </a:r>
          </a:p>
        </p:txBody>
      </p:sp>
      <p:pic>
        <p:nvPicPr>
          <p:cNvPr id="4" name="Billede 3">
            <a:extLst>
              <a:ext uri="{FF2B5EF4-FFF2-40B4-BE49-F238E27FC236}">
                <a16:creationId xmlns:a16="http://schemas.microsoft.com/office/drawing/2014/main" id="{D8B5F213-843F-1E60-AB0D-09D8453BE3CF}"/>
              </a:ext>
            </a:extLst>
          </p:cNvPr>
          <p:cNvPicPr>
            <a:picLocks noChangeAspect="1"/>
          </p:cNvPicPr>
          <p:nvPr/>
        </p:nvPicPr>
        <p:blipFill>
          <a:blip r:embed="rId2"/>
          <a:stretch>
            <a:fillRect/>
          </a:stretch>
        </p:blipFill>
        <p:spPr>
          <a:xfrm>
            <a:off x="2724019" y="230741"/>
            <a:ext cx="5972175" cy="1933575"/>
          </a:xfrm>
          <a:prstGeom prst="rect">
            <a:avLst/>
          </a:prstGeom>
        </p:spPr>
      </p:pic>
    </p:spTree>
    <p:extLst>
      <p:ext uri="{BB962C8B-B14F-4D97-AF65-F5344CB8AC3E}">
        <p14:creationId xmlns:p14="http://schemas.microsoft.com/office/powerpoint/2010/main" val="1884594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var urimeligt at bruge Truck under Skills</a:t>
            </a:r>
            <a:r>
              <a:rPr lang="da-DK" dirty="0">
                <a:solidFill>
                  <a:schemeClr val="bg1">
                    <a:lumMod val="95000"/>
                  </a:schemeClr>
                </a:solidFill>
              </a:rPr>
              <a:t> </a:t>
            </a:r>
          </a:p>
          <a:p>
            <a:pPr marL="457200" indent="-457200">
              <a:buAutoNum type="arabicPeriod"/>
            </a:pPr>
            <a:r>
              <a:rPr lang="da-DK" sz="1800" b="0" i="0" u="none" strike="noStrike" dirty="0" err="1">
                <a:solidFill>
                  <a:schemeClr val="bg1">
                    <a:lumMod val="95000"/>
                  </a:schemeClr>
                </a:solidFill>
                <a:effectLst/>
                <a:latin typeface="Calibri" panose="020F0502020204030204" pitchFamily="34" charset="0"/>
              </a:rPr>
              <a:t>CompassFair</a:t>
            </a:r>
            <a:r>
              <a:rPr lang="da-DK" sz="1800" b="0" i="0" u="none" strike="noStrike" dirty="0">
                <a:solidFill>
                  <a:schemeClr val="bg1">
                    <a:lumMod val="95000"/>
                  </a:schemeClr>
                </a:solidFill>
                <a:effectLst/>
                <a:latin typeface="Calibri" panose="020F0502020204030204" pitchFamily="34" charset="0"/>
              </a:rPr>
              <a:t> er super gode og har masser af erfaring med DM i Skills.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Meget serviceorienterede og hurtig til problemløsning. Meget professionelt.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 blev presset på tid, og så gik det pludselig langsomt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Altså </a:t>
            </a:r>
            <a:r>
              <a:rPr lang="da-DK" sz="1800" b="0" i="0" u="none" strike="noStrike" dirty="0" err="1">
                <a:solidFill>
                  <a:schemeClr val="bg1">
                    <a:lumMod val="95000"/>
                  </a:schemeClr>
                </a:solidFill>
                <a:effectLst/>
                <a:latin typeface="Calibri" panose="020F0502020204030204" pitchFamily="34" charset="0"/>
              </a:rPr>
              <a:t>baggvæggene</a:t>
            </a:r>
            <a:r>
              <a:rPr lang="da-DK" sz="1800" b="0" i="0" u="none" strike="noStrike" dirty="0">
                <a:solidFill>
                  <a:schemeClr val="bg1">
                    <a:lumMod val="95000"/>
                  </a:schemeClr>
                </a:solidFill>
                <a:effectLst/>
                <a:latin typeface="Calibri" panose="020F0502020204030204" pitchFamily="34" charset="0"/>
              </a:rPr>
              <a:t> kunne godt have stået mere lige.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p:txBody>
      </p:sp>
      <p:pic>
        <p:nvPicPr>
          <p:cNvPr id="4" name="Billede 3">
            <a:extLst>
              <a:ext uri="{FF2B5EF4-FFF2-40B4-BE49-F238E27FC236}">
                <a16:creationId xmlns:a16="http://schemas.microsoft.com/office/drawing/2014/main" id="{3C9FE301-38F3-8E65-BCFB-A8481843E4CD}"/>
              </a:ext>
            </a:extLst>
          </p:cNvPr>
          <p:cNvPicPr>
            <a:picLocks noChangeAspect="1"/>
          </p:cNvPicPr>
          <p:nvPr/>
        </p:nvPicPr>
        <p:blipFill>
          <a:blip r:embed="rId2"/>
          <a:stretch>
            <a:fillRect/>
          </a:stretch>
        </p:blipFill>
        <p:spPr>
          <a:xfrm>
            <a:off x="2365695" y="118931"/>
            <a:ext cx="6705600" cy="2190750"/>
          </a:xfrm>
          <a:prstGeom prst="rect">
            <a:avLst/>
          </a:prstGeom>
        </p:spPr>
      </p:pic>
    </p:spTree>
    <p:extLst>
      <p:ext uri="{BB962C8B-B14F-4D97-AF65-F5344CB8AC3E}">
        <p14:creationId xmlns:p14="http://schemas.microsoft.com/office/powerpoint/2010/main" val="377279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har hørt at der manglede hos frisørerne</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N</a:t>
            </a:r>
            <a:r>
              <a:rPr lang="da-DK" sz="1800" b="0" i="0" u="none" strike="noStrike" dirty="0">
                <a:solidFill>
                  <a:schemeClr val="bg1">
                    <a:lumMod val="95000"/>
                  </a:schemeClr>
                </a:solidFill>
                <a:effectLst/>
                <a:latin typeface="Calibri" panose="020F0502020204030204" pitchFamily="34" charset="0"/>
              </a:rPr>
              <a:t>ej vores strøm virkede ikke i venteteltet, den første dag, da eleverne kom</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 vores telt svigtede strømmen op til og under konkurrencerne.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det var selvforskyldt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der var store problemer med </a:t>
            </a:r>
            <a:r>
              <a:rPr lang="da-DK" sz="1800" b="0" i="0" u="none" strike="noStrike" dirty="0" err="1">
                <a:solidFill>
                  <a:schemeClr val="bg1">
                    <a:lumMod val="95000"/>
                  </a:schemeClr>
                </a:solidFill>
                <a:effectLst/>
                <a:latin typeface="Calibri" panose="020F0502020204030204" pitchFamily="34" charset="0"/>
              </a:rPr>
              <a:t>wifi</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B2F23092-2C16-F0E3-0D8B-5F7EFE919290}"/>
              </a:ext>
            </a:extLst>
          </p:cNvPr>
          <p:cNvPicPr>
            <a:picLocks noChangeAspect="1"/>
          </p:cNvPicPr>
          <p:nvPr/>
        </p:nvPicPr>
        <p:blipFill>
          <a:blip r:embed="rId2"/>
          <a:stretch>
            <a:fillRect/>
          </a:stretch>
        </p:blipFill>
        <p:spPr>
          <a:xfrm>
            <a:off x="2766662" y="288109"/>
            <a:ext cx="5819775" cy="1885950"/>
          </a:xfrm>
          <a:prstGeom prst="rect">
            <a:avLst/>
          </a:prstGeom>
        </p:spPr>
      </p:pic>
    </p:spTree>
    <p:extLst>
      <p:ext uri="{BB962C8B-B14F-4D97-AF65-F5344CB8AC3E}">
        <p14:creationId xmlns:p14="http://schemas.microsoft.com/office/powerpoint/2010/main" val="403575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869035"/>
            <a:ext cx="9588813" cy="3271706"/>
          </a:xfrm>
        </p:spPr>
        <p:txBody>
          <a:bodyPr>
            <a:normAutofit fontScale="70000" lnSpcReduction="20000"/>
          </a:bodyPr>
          <a:lstStyle/>
          <a:p>
            <a:pPr marL="457200" indent="-457200">
              <a:buAutoNum type="arabicPeriod"/>
            </a:pPr>
            <a:r>
              <a:rPr lang="da-DK" sz="1800" dirty="0">
                <a:latin typeface="Calibri" panose="020F0502020204030204" pitchFamily="34" charset="0"/>
              </a:rPr>
              <a:t>V</a:t>
            </a:r>
            <a:r>
              <a:rPr lang="da-DK" sz="1800" b="0" i="0" u="none" strike="noStrike" dirty="0">
                <a:effectLst/>
                <a:latin typeface="Calibri" panose="020F0502020204030204" pitchFamily="34" charset="0"/>
              </a:rPr>
              <a:t>i brugte det ikke</a:t>
            </a:r>
            <a:r>
              <a:rPr lang="da-DK" dirty="0"/>
              <a:t> </a:t>
            </a:r>
          </a:p>
          <a:p>
            <a:pPr marL="457200" indent="-457200">
              <a:buAutoNum type="arabicPeriod"/>
            </a:pPr>
            <a:r>
              <a:rPr lang="da-DK" sz="1800" b="0" i="0" u="none" strike="noStrike" dirty="0">
                <a:effectLst/>
                <a:latin typeface="Calibri" panose="020F0502020204030204" pitchFamily="34" charset="0"/>
              </a:rPr>
              <a:t>Vi havde ikke vand og afløb- Lidt svært at svare på to spørgsmål på samme tid ;-)</a:t>
            </a:r>
            <a:r>
              <a:rPr lang="da-DK" dirty="0"/>
              <a:t> </a:t>
            </a:r>
          </a:p>
          <a:p>
            <a:pPr marL="457200" indent="-457200">
              <a:buAutoNum type="arabicPeriod"/>
            </a:pPr>
            <a:r>
              <a:rPr lang="da-DK" sz="1800" b="0" i="0" u="none" strike="noStrike" dirty="0">
                <a:effectLst/>
                <a:latin typeface="Calibri" panose="020F0502020204030204" pitchFamily="34" charset="0"/>
              </a:rPr>
              <a:t>Der kom til at fungere, men først efter flere samtaler med </a:t>
            </a:r>
            <a:r>
              <a:rPr lang="da-DK" sz="1800" b="0" i="0" u="none" strike="noStrike" dirty="0" err="1">
                <a:effectLst/>
                <a:latin typeface="Calibri" panose="020F0502020204030204" pitchFamily="34" charset="0"/>
              </a:rPr>
              <a:t>CompasFair</a:t>
            </a:r>
            <a:r>
              <a:rPr lang="da-DK" dirty="0"/>
              <a:t> </a:t>
            </a:r>
          </a:p>
          <a:p>
            <a:pPr marL="457200" indent="-457200">
              <a:buAutoNum type="arabicPeriod"/>
            </a:pPr>
            <a:r>
              <a:rPr lang="da-DK" sz="1800" b="0" i="0" u="none" strike="noStrike" dirty="0">
                <a:effectLst/>
                <a:latin typeface="Calibri" panose="020F0502020204030204" pitchFamily="34" charset="0"/>
              </a:rPr>
              <a:t>Ingen afløb</a:t>
            </a:r>
            <a:r>
              <a:rPr lang="da-DK" dirty="0"/>
              <a:t> </a:t>
            </a:r>
          </a:p>
          <a:p>
            <a:pPr marL="457200" indent="-457200">
              <a:buAutoNum type="arabicPeriod"/>
            </a:pPr>
            <a:r>
              <a:rPr lang="da-DK" sz="1800" b="0" i="0" u="none" strike="noStrike" dirty="0">
                <a:effectLst/>
                <a:latin typeface="Calibri" panose="020F0502020204030204" pitchFamily="34" charset="0"/>
              </a:rPr>
              <a:t>Der blev lukket ned for vand lørdag kl. 14.00, så der var ikke vand under nedtagningen og dermed til rengøringen af maskiner og værktøj.</a:t>
            </a:r>
            <a:r>
              <a:rPr lang="da-DK" dirty="0"/>
              <a:t> </a:t>
            </a:r>
          </a:p>
          <a:p>
            <a:pPr marL="457200" indent="-457200">
              <a:buAutoNum type="arabicPeriod"/>
            </a:pPr>
            <a:r>
              <a:rPr lang="da-DK" sz="1800" dirty="0">
                <a:latin typeface="Calibri" panose="020F0502020204030204" pitchFamily="34" charset="0"/>
              </a:rPr>
              <a:t>I</a:t>
            </a:r>
            <a:r>
              <a:rPr lang="da-DK" sz="1800" b="0" i="0" u="none" strike="noStrike" dirty="0">
                <a:effectLst/>
                <a:latin typeface="Calibri" panose="020F0502020204030204" pitchFamily="34" charset="0"/>
              </a:rPr>
              <a:t>kke behov</a:t>
            </a:r>
            <a:r>
              <a:rPr lang="da-DK" dirty="0"/>
              <a:t> </a:t>
            </a:r>
          </a:p>
          <a:p>
            <a:pPr marL="457200" indent="-457200">
              <a:buAutoNum type="arabicPeriod"/>
            </a:pPr>
            <a:r>
              <a:rPr lang="da-DK" sz="1800" b="0" i="0" u="none" strike="noStrike" dirty="0">
                <a:effectLst/>
                <a:latin typeface="Calibri" panose="020F0502020204030204" pitchFamily="34" charset="0"/>
              </a:rPr>
              <a:t>Der var ikke vand og afløb</a:t>
            </a:r>
            <a:r>
              <a:rPr lang="da-DK" dirty="0"/>
              <a:t> </a:t>
            </a:r>
          </a:p>
          <a:p>
            <a:pPr marL="457200" indent="-457200">
              <a:buAutoNum type="arabicPeriod"/>
            </a:pPr>
            <a:r>
              <a:rPr lang="da-DK" sz="1800" b="0" i="0" u="none" strike="noStrike" dirty="0">
                <a:effectLst/>
                <a:latin typeface="Calibri" panose="020F0502020204030204" pitchFamily="34" charset="0"/>
              </a:rPr>
              <a:t>Intet vand på standen</a:t>
            </a:r>
            <a:r>
              <a:rPr lang="da-DK" dirty="0"/>
              <a:t> </a:t>
            </a:r>
          </a:p>
          <a:p>
            <a:pPr marL="457200" indent="-457200">
              <a:buAutoNum type="arabicPeriod"/>
            </a:pPr>
            <a:r>
              <a:rPr lang="da-DK" sz="1800" b="0" i="0" u="none" strike="noStrike" dirty="0">
                <a:effectLst/>
                <a:latin typeface="Calibri" panose="020F0502020204030204" pitchFamily="34" charset="0"/>
              </a:rPr>
              <a:t>Ikke relevant </a:t>
            </a:r>
            <a:endParaRPr lang="da-DK" dirty="0"/>
          </a:p>
        </p:txBody>
      </p:sp>
      <p:pic>
        <p:nvPicPr>
          <p:cNvPr id="4" name="Billede 3">
            <a:extLst>
              <a:ext uri="{FF2B5EF4-FFF2-40B4-BE49-F238E27FC236}">
                <a16:creationId xmlns:a16="http://schemas.microsoft.com/office/drawing/2014/main" id="{C48F8937-4C8B-0BD3-27F4-7EE590133237}"/>
              </a:ext>
            </a:extLst>
          </p:cNvPr>
          <p:cNvPicPr>
            <a:picLocks noChangeAspect="1"/>
          </p:cNvPicPr>
          <p:nvPr/>
        </p:nvPicPr>
        <p:blipFill>
          <a:blip r:embed="rId2"/>
          <a:stretch>
            <a:fillRect/>
          </a:stretch>
        </p:blipFill>
        <p:spPr>
          <a:xfrm>
            <a:off x="1943536" y="294401"/>
            <a:ext cx="7569579" cy="2532690"/>
          </a:xfrm>
          <a:prstGeom prst="rect">
            <a:avLst/>
          </a:prstGeom>
        </p:spPr>
      </p:pic>
    </p:spTree>
    <p:extLst>
      <p:ext uri="{BB962C8B-B14F-4D97-AF65-F5344CB8AC3E}">
        <p14:creationId xmlns:p14="http://schemas.microsoft.com/office/powerpoint/2010/main" val="178773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Parkerings planen var et kaos. den gjaldt for nogle og ikke for andre.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inden konkurrencerne gik </a:t>
            </a:r>
            <a:r>
              <a:rPr lang="da-DK" sz="1800" b="0" i="0" u="none" strike="noStrike" dirty="0" err="1">
                <a:solidFill>
                  <a:schemeClr val="bg1">
                    <a:lumMod val="95000"/>
                  </a:schemeClr>
                </a:solidFill>
                <a:effectLst/>
                <a:latin typeface="Calibri" panose="020F0502020204030204" pitchFamily="34" charset="0"/>
              </a:rPr>
              <a:t>igang</a:t>
            </a:r>
            <a:r>
              <a:rPr lang="da-DK" sz="1800" b="0" i="0" u="none" strike="noStrike" dirty="0">
                <a:solidFill>
                  <a:schemeClr val="bg1">
                    <a:lumMod val="95000"/>
                  </a:schemeClr>
                </a:solidFill>
                <a:effectLst/>
                <a:latin typeface="Calibri" panose="020F0502020204030204" pitchFamily="34" charset="0"/>
              </a:rPr>
              <a:t>, men efterfølgende skulle man betale 650kr for at køre ind med bil</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var besværligt (læs dyrt) at få leveret noget undervejs.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manglede en 4 T, Truck. Der var ret dårlige parkeringsforhold mens standene blev opbygget.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var trukket en støttestrop, fra teltet til en pløk, så det besværliggjorde det at køre med en lille lastbil hen til åbningen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problemer med at komme ind af den port (5 eller 6), som vi havde fået besked på at bruge onsdag. Den var lukket kl. 13 og vi havde fået en mail på, at den lukkede kl. 15. Måtte hele vejen rundt om dyreskuepladsen til modsatte side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D0E669F2-ED6D-9567-5624-32D5C32E28C4}"/>
              </a:ext>
            </a:extLst>
          </p:cNvPr>
          <p:cNvPicPr>
            <a:picLocks noChangeAspect="1"/>
          </p:cNvPicPr>
          <p:nvPr/>
        </p:nvPicPr>
        <p:blipFill>
          <a:blip r:embed="rId2"/>
          <a:stretch>
            <a:fillRect/>
          </a:stretch>
        </p:blipFill>
        <p:spPr>
          <a:xfrm>
            <a:off x="2497429" y="148643"/>
            <a:ext cx="6677025" cy="2114550"/>
          </a:xfrm>
          <a:prstGeom prst="rect">
            <a:avLst/>
          </a:prstGeom>
        </p:spPr>
      </p:pic>
    </p:spTree>
    <p:extLst>
      <p:ext uri="{BB962C8B-B14F-4D97-AF65-F5344CB8AC3E}">
        <p14:creationId xmlns:p14="http://schemas.microsoft.com/office/powerpoint/2010/main" val="222522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785145"/>
            <a:ext cx="9588813" cy="3355596"/>
          </a:xfrm>
        </p:spPr>
        <p:txBody>
          <a:bodyPr>
            <a:normAutofit lnSpcReduction="10000"/>
          </a:bodyPr>
          <a:lstStyle/>
          <a:p>
            <a:pPr marL="457200" indent="-457200">
              <a:buAutoNum type="arabicPeriod"/>
            </a:pPr>
            <a:r>
              <a:rPr lang="da-DK" sz="1800" b="0" i="0" u="none" strike="noStrike" dirty="0">
                <a:effectLst/>
                <a:latin typeface="Calibri" panose="020F0502020204030204" pitchFamily="34" charset="0"/>
              </a:rPr>
              <a:t>Der var toiletter. Hvis der også havde været sæbe, ville det have været bedre. </a:t>
            </a:r>
          </a:p>
          <a:p>
            <a:pPr marL="457200" indent="-457200">
              <a:buAutoNum type="arabicPeriod"/>
            </a:pPr>
            <a:r>
              <a:rPr lang="da-DK" sz="1800" dirty="0">
                <a:latin typeface="Calibri" panose="020F0502020204030204" pitchFamily="34" charset="0"/>
              </a:rPr>
              <a:t>D</a:t>
            </a:r>
            <a:r>
              <a:rPr lang="da-DK" sz="1800" b="0" i="0" u="none" strike="noStrike" dirty="0">
                <a:effectLst/>
                <a:latin typeface="Calibri" panose="020F0502020204030204" pitchFamily="34" charset="0"/>
              </a:rPr>
              <a:t>er var toiletforhold</a:t>
            </a:r>
            <a:r>
              <a:rPr lang="da-DK" dirty="0"/>
              <a:t> </a:t>
            </a:r>
            <a:endParaRPr lang="da-DK" sz="1800" dirty="0">
              <a:latin typeface="Calibri" panose="020F0502020204030204" pitchFamily="34" charset="0"/>
            </a:endParaRPr>
          </a:p>
          <a:p>
            <a:pPr marL="457200" indent="-457200">
              <a:buAutoNum type="arabicPeriod"/>
            </a:pPr>
            <a:r>
              <a:rPr lang="da-DK" sz="1800" dirty="0">
                <a:latin typeface="Calibri" panose="020F0502020204030204" pitchFamily="34" charset="0"/>
              </a:rPr>
              <a:t>T</a:t>
            </a:r>
            <a:r>
              <a:rPr lang="da-DK" sz="1800" b="0" i="0" u="none" strike="noStrike" dirty="0">
                <a:effectLst/>
                <a:latin typeface="Calibri" panose="020F0502020204030204" pitchFamily="34" charset="0"/>
              </a:rPr>
              <a:t>oiletterne var </a:t>
            </a:r>
            <a:r>
              <a:rPr lang="da-DK" sz="1800" b="0" i="0" u="none" strike="noStrike" dirty="0" err="1">
                <a:effectLst/>
                <a:latin typeface="Calibri" panose="020F0502020204030204" pitchFamily="34" charset="0"/>
              </a:rPr>
              <a:t>mega</a:t>
            </a:r>
            <a:r>
              <a:rPr lang="da-DK" sz="1800" b="0" i="0" u="none" strike="noStrike" dirty="0">
                <a:effectLst/>
                <a:latin typeface="Calibri" panose="020F0502020204030204" pitchFamily="34" charset="0"/>
              </a:rPr>
              <a:t> klamme! Under al kritik.</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Absolut ikke gode toiletforhold - ingen sæbe.</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Manglede rengøring, sæbe og tørrepapir og dameposer</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Der var langt</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err="1">
                <a:effectLst/>
                <a:latin typeface="Calibri" panose="020F0502020204030204" pitchFamily="34" charset="0"/>
              </a:rPr>
              <a:t>Hmmm</a:t>
            </a:r>
            <a:r>
              <a:rPr lang="da-DK" sz="1800" b="0" i="0" u="none" strike="noStrike" dirty="0">
                <a:effectLst/>
                <a:latin typeface="Calibri" panose="020F0502020204030204" pitchFamily="34" charset="0"/>
              </a:rPr>
              <a:t> festival</a:t>
            </a:r>
            <a:r>
              <a:rPr lang="da-DK" dirty="0"/>
              <a:t> </a:t>
            </a:r>
          </a:p>
        </p:txBody>
      </p:sp>
      <p:pic>
        <p:nvPicPr>
          <p:cNvPr id="5" name="Billede 4">
            <a:extLst>
              <a:ext uri="{FF2B5EF4-FFF2-40B4-BE49-F238E27FC236}">
                <a16:creationId xmlns:a16="http://schemas.microsoft.com/office/drawing/2014/main" id="{E666FD7E-6791-69EA-E003-B620A23A9898}"/>
              </a:ext>
            </a:extLst>
          </p:cNvPr>
          <p:cNvPicPr>
            <a:picLocks noChangeAspect="1"/>
          </p:cNvPicPr>
          <p:nvPr/>
        </p:nvPicPr>
        <p:blipFill>
          <a:blip r:embed="rId2"/>
          <a:stretch>
            <a:fillRect/>
          </a:stretch>
        </p:blipFill>
        <p:spPr>
          <a:xfrm>
            <a:off x="2157079" y="118013"/>
            <a:ext cx="6903031" cy="2565823"/>
          </a:xfrm>
          <a:prstGeom prst="rect">
            <a:avLst/>
          </a:prstGeom>
        </p:spPr>
      </p:pic>
    </p:spTree>
    <p:extLst>
      <p:ext uri="{BB962C8B-B14F-4D97-AF65-F5344CB8AC3E}">
        <p14:creationId xmlns:p14="http://schemas.microsoft.com/office/powerpoint/2010/main" val="404602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Kun hvis der var forudbestilt </a:t>
            </a:r>
          </a:p>
          <a:p>
            <a:pPr marL="457200" indent="-457200">
              <a:buAutoNum type="arabicPeriod"/>
            </a:pPr>
            <a:r>
              <a:rPr lang="da-DK" sz="1800" dirty="0">
                <a:solidFill>
                  <a:schemeClr val="bg1">
                    <a:lumMod val="95000"/>
                  </a:schemeClr>
                </a:solidFill>
                <a:latin typeface="Calibri" panose="020F0502020204030204" pitchFamily="34" charset="0"/>
              </a:rPr>
              <a:t>V</a:t>
            </a:r>
            <a:r>
              <a:rPr lang="da-DK" sz="1800" b="0" i="0" u="none" strike="noStrike" dirty="0">
                <a:solidFill>
                  <a:schemeClr val="bg1">
                    <a:lumMod val="95000"/>
                  </a:schemeClr>
                </a:solidFill>
                <a:effectLst/>
                <a:latin typeface="Calibri" panose="020F0502020204030204" pitchFamily="34" charset="0"/>
              </a:rPr>
              <a:t>ed ikke. Vi sørgede selv for det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Måske var det men så manglede der information om det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manglede et kaffested, da der ingen strøm var før op ad dagen. Vigtigt fra morgenstunden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Næ, ellers også vidste vi ikke man kunne få det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 det var slet ikke muligt at få nogen form for kaffe -kun dyr </a:t>
            </a:r>
            <a:r>
              <a:rPr lang="da-DK" sz="1800" b="0" i="0" u="none" strike="noStrike" dirty="0" err="1">
                <a:solidFill>
                  <a:schemeClr val="bg1">
                    <a:lumMod val="95000"/>
                  </a:schemeClr>
                </a:solidFill>
                <a:effectLst/>
                <a:latin typeface="Calibri" panose="020F0502020204030204" pitchFamily="34" charset="0"/>
              </a:rPr>
              <a:t>Joe&amp;Juice</a:t>
            </a:r>
            <a:r>
              <a:rPr lang="da-DK" sz="1800" b="0" i="0" u="none" strike="noStrike" dirty="0">
                <a:solidFill>
                  <a:schemeClr val="bg1">
                    <a:lumMod val="95000"/>
                  </a:schemeClr>
                </a:solidFill>
                <a:effectLst/>
                <a:latin typeface="Calibri" panose="020F0502020204030204" pitchFamily="34" charset="0"/>
              </a:rPr>
              <a:t>. Opfordring til at lade madleverandøren sælge kaffe også</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AF8D983D-E4AA-0A4F-CB49-7AF8F3F2502F}"/>
              </a:ext>
            </a:extLst>
          </p:cNvPr>
          <p:cNvPicPr>
            <a:picLocks noChangeAspect="1"/>
          </p:cNvPicPr>
          <p:nvPr/>
        </p:nvPicPr>
        <p:blipFill>
          <a:blip r:embed="rId2"/>
          <a:stretch>
            <a:fillRect/>
          </a:stretch>
        </p:blipFill>
        <p:spPr>
          <a:xfrm>
            <a:off x="2399470" y="132082"/>
            <a:ext cx="6772275" cy="2181225"/>
          </a:xfrm>
          <a:prstGeom prst="rect">
            <a:avLst/>
          </a:prstGeom>
        </p:spPr>
      </p:pic>
    </p:spTree>
    <p:extLst>
      <p:ext uri="{BB962C8B-B14F-4D97-AF65-F5344CB8AC3E}">
        <p14:creationId xmlns:p14="http://schemas.microsoft.com/office/powerpoint/2010/main" val="203312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785145"/>
            <a:ext cx="9588813" cy="3355596"/>
          </a:xfrm>
        </p:spPr>
        <p:txBody>
          <a:bodyPr>
            <a:normAutofit fontScale="92500" lnSpcReduction="20000"/>
          </a:bodyPr>
          <a:lstStyle/>
          <a:p>
            <a:pPr marL="457200" indent="-457200">
              <a:buAutoNum type="arabicPeriod"/>
            </a:pPr>
            <a:r>
              <a:rPr lang="da-DK" sz="1800" dirty="0">
                <a:latin typeface="Calibri" panose="020F0502020204030204" pitchFamily="34" charset="0"/>
              </a:rPr>
              <a:t>N</a:t>
            </a:r>
            <a:r>
              <a:rPr lang="da-DK" sz="1800" b="0" i="0" u="none" strike="noStrike" dirty="0">
                <a:effectLst/>
                <a:latin typeface="Calibri" panose="020F0502020204030204" pitchFamily="34" charset="0"/>
              </a:rPr>
              <a:t>ej - det var meget koldt</a:t>
            </a:r>
            <a:r>
              <a:rPr lang="da-DK" dirty="0"/>
              <a:t> </a:t>
            </a:r>
          </a:p>
          <a:p>
            <a:pPr marL="457200" indent="-457200">
              <a:buAutoNum type="arabicPeriod"/>
            </a:pPr>
            <a:r>
              <a:rPr lang="da-DK" sz="1800" dirty="0">
                <a:latin typeface="Calibri" panose="020F0502020204030204" pitchFamily="34" charset="0"/>
              </a:rPr>
              <a:t>K</a:t>
            </a:r>
            <a:r>
              <a:rPr lang="da-DK" sz="1800" b="0" i="0" u="none" strike="noStrike" dirty="0">
                <a:effectLst/>
                <a:latin typeface="Calibri" panose="020F0502020204030204" pitchFamily="34" charset="0"/>
              </a:rPr>
              <a:t>oldt man/</a:t>
            </a:r>
            <a:r>
              <a:rPr lang="da-DK" sz="1800" b="0" i="0" u="none" strike="noStrike" dirty="0" err="1">
                <a:effectLst/>
                <a:latin typeface="Calibri" panose="020F0502020204030204" pitchFamily="34" charset="0"/>
              </a:rPr>
              <a:t>tirs</a:t>
            </a:r>
            <a:r>
              <a:rPr lang="da-DK" dirty="0"/>
              <a:t> </a:t>
            </a:r>
          </a:p>
          <a:p>
            <a:pPr marL="457200" indent="-457200">
              <a:buAutoNum type="arabicPeriod"/>
            </a:pPr>
            <a:r>
              <a:rPr lang="da-DK" sz="1800" b="0" i="0" u="none" strike="noStrike" dirty="0">
                <a:effectLst/>
                <a:latin typeface="Calibri" panose="020F0502020204030204" pitchFamily="34" charset="0"/>
              </a:rPr>
              <a:t>Voldsomt koldt. Vores materialer skal være på 17 grader, før man kan arbejde med dem.</a:t>
            </a:r>
            <a:r>
              <a:rPr lang="da-DK" dirty="0"/>
              <a:t> </a:t>
            </a:r>
          </a:p>
          <a:p>
            <a:pPr marL="457200" indent="-457200">
              <a:buAutoNum type="arabicPeriod"/>
            </a:pPr>
            <a:r>
              <a:rPr lang="da-DK" sz="1800" b="0" i="0" u="none" strike="noStrike" dirty="0">
                <a:effectLst/>
                <a:latin typeface="Calibri" panose="020F0502020204030204" pitchFamily="34" charset="0"/>
              </a:rPr>
              <a:t>Ingen varme </a:t>
            </a:r>
            <a:r>
              <a:rPr lang="da-DK" sz="1800" b="0" i="0" u="none" strike="noStrike" dirty="0" err="1">
                <a:effectLst/>
                <a:latin typeface="Calibri" panose="020F0502020204030204" pitchFamily="34" charset="0"/>
              </a:rPr>
              <a:t>whatsoever</a:t>
            </a:r>
            <a:r>
              <a:rPr lang="da-DK" dirty="0"/>
              <a:t> </a:t>
            </a:r>
          </a:p>
          <a:p>
            <a:pPr marL="457200" indent="-457200">
              <a:buAutoNum type="arabicPeriod"/>
            </a:pPr>
            <a:r>
              <a:rPr lang="da-DK" sz="1800" dirty="0">
                <a:latin typeface="Calibri" panose="020F0502020204030204" pitchFamily="34" charset="0"/>
              </a:rPr>
              <a:t>B</a:t>
            </a:r>
            <a:r>
              <a:rPr lang="da-DK" sz="1800" b="0" i="0" u="none" strike="noStrike" dirty="0">
                <a:effectLst/>
                <a:latin typeface="Calibri" panose="020F0502020204030204" pitchFamily="34" charset="0"/>
              </a:rPr>
              <a:t>åde og </a:t>
            </a:r>
          </a:p>
          <a:p>
            <a:pPr marL="457200" indent="-457200">
              <a:buAutoNum type="arabicPeriod"/>
            </a:pPr>
            <a:r>
              <a:rPr lang="da-DK" sz="1800" dirty="0">
                <a:latin typeface="Calibri" panose="020F0502020204030204" pitchFamily="34" charset="0"/>
              </a:rPr>
              <a:t>I</a:t>
            </a:r>
            <a:r>
              <a:rPr lang="da-DK" sz="1800" b="0" i="0" u="none" strike="noStrike" dirty="0">
                <a:effectLst/>
                <a:latin typeface="Calibri" panose="020F0502020204030204" pitchFamily="34" charset="0"/>
              </a:rPr>
              <a:t>skoldt stod i kuldebro. sygdom efterfølgende</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Utroligt svingende temperatur, dørpumper virkede ikke, vindsluse nødvendig.</a:t>
            </a:r>
            <a:r>
              <a:rPr lang="da-DK" dirty="0"/>
              <a:t> </a:t>
            </a:r>
          </a:p>
          <a:p>
            <a:pPr marL="457200" indent="-457200">
              <a:buAutoNum type="arabicPeriod"/>
            </a:pPr>
            <a:r>
              <a:rPr lang="da-DK" sz="1800" b="0" i="0" u="none" strike="noStrike" dirty="0">
                <a:effectLst/>
                <a:latin typeface="Calibri" panose="020F0502020204030204" pitchFamily="34" charset="0"/>
              </a:rPr>
              <a:t>Koldt torsdag </a:t>
            </a:r>
            <a:endParaRPr lang="da-DK" dirty="0"/>
          </a:p>
        </p:txBody>
      </p:sp>
      <p:pic>
        <p:nvPicPr>
          <p:cNvPr id="4" name="Billede 3">
            <a:extLst>
              <a:ext uri="{FF2B5EF4-FFF2-40B4-BE49-F238E27FC236}">
                <a16:creationId xmlns:a16="http://schemas.microsoft.com/office/drawing/2014/main" id="{2B2E6717-4182-F093-82A5-BF9276B9C2C0}"/>
              </a:ext>
            </a:extLst>
          </p:cNvPr>
          <p:cNvPicPr>
            <a:picLocks noChangeAspect="1"/>
          </p:cNvPicPr>
          <p:nvPr/>
        </p:nvPicPr>
        <p:blipFill>
          <a:blip r:embed="rId2"/>
          <a:stretch>
            <a:fillRect/>
          </a:stretch>
        </p:blipFill>
        <p:spPr>
          <a:xfrm>
            <a:off x="2508098" y="252237"/>
            <a:ext cx="6357011" cy="2415462"/>
          </a:xfrm>
          <a:prstGeom prst="rect">
            <a:avLst/>
          </a:prstGeom>
        </p:spPr>
      </p:pic>
    </p:spTree>
    <p:extLst>
      <p:ext uri="{BB962C8B-B14F-4D97-AF65-F5344CB8AC3E}">
        <p14:creationId xmlns:p14="http://schemas.microsoft.com/office/powerpoint/2010/main" val="242217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skal tydeliggøres meget mere.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Havde ikke en kontakt på Roskilde Kommune under hele arrangementet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men man ringer rundt og finder løsninger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F1AB96EF-8944-6912-FBF7-3015B73D60CA}"/>
              </a:ext>
            </a:extLst>
          </p:cNvPr>
          <p:cNvPicPr>
            <a:picLocks noChangeAspect="1"/>
          </p:cNvPicPr>
          <p:nvPr/>
        </p:nvPicPr>
        <p:blipFill>
          <a:blip r:embed="rId2"/>
          <a:stretch>
            <a:fillRect/>
          </a:stretch>
        </p:blipFill>
        <p:spPr>
          <a:xfrm>
            <a:off x="2230947" y="157249"/>
            <a:ext cx="7277100" cy="2181225"/>
          </a:xfrm>
          <a:prstGeom prst="rect">
            <a:avLst/>
          </a:prstGeom>
        </p:spPr>
      </p:pic>
    </p:spTree>
    <p:extLst>
      <p:ext uri="{BB962C8B-B14F-4D97-AF65-F5344CB8AC3E}">
        <p14:creationId xmlns:p14="http://schemas.microsoft.com/office/powerpoint/2010/main" val="241075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3103927"/>
            <a:ext cx="9588813" cy="2382473"/>
          </a:xfrm>
        </p:spPr>
        <p:txBody>
          <a:bodyPr>
            <a:normAutofit fontScale="85000" lnSpcReduction="20000"/>
          </a:bodyPr>
          <a:lstStyle/>
          <a:p>
            <a:pPr marL="342900" indent="-342900">
              <a:buAutoNum type="arabicPeriod"/>
            </a:pPr>
            <a:r>
              <a:rPr lang="da-DK" sz="1800" dirty="0">
                <a:latin typeface="Calibri" panose="020F0502020204030204" pitchFamily="34" charset="0"/>
              </a:rPr>
              <a:t>   H</a:t>
            </a:r>
            <a:r>
              <a:rPr lang="da-DK" sz="1800" b="0" i="0" u="none" strike="noStrike" dirty="0">
                <a:effectLst/>
                <a:latin typeface="Calibri" panose="020F0502020204030204" pitchFamily="34" charset="0"/>
              </a:rPr>
              <a:t>ar ikke haft brug for det</a:t>
            </a:r>
            <a:r>
              <a:rPr lang="da-DK" dirty="0"/>
              <a:t> </a:t>
            </a:r>
          </a:p>
          <a:p>
            <a:pPr marL="457200" indent="-457200">
              <a:buAutoNum type="arabicPeriod"/>
            </a:pPr>
            <a:r>
              <a:rPr lang="da-DK" sz="1800" b="0" i="0" u="none" strike="noStrike" dirty="0">
                <a:effectLst/>
                <a:latin typeface="Calibri" panose="020F0502020204030204" pitchFamily="34" charset="0"/>
              </a:rPr>
              <a:t>Svært at navigere i idet det ikke er helt tydeligt hvordan oplysningerne er delt op</a:t>
            </a:r>
            <a:r>
              <a:rPr lang="da-DK" dirty="0"/>
              <a:t> </a:t>
            </a:r>
          </a:p>
          <a:p>
            <a:pPr marL="457200" indent="-457200">
              <a:buAutoNum type="arabicPeriod"/>
            </a:pPr>
            <a:r>
              <a:rPr lang="da-DK" sz="1800" b="0" i="0" u="none" strike="noStrike" dirty="0">
                <a:effectLst/>
                <a:latin typeface="Calibri" panose="020F0502020204030204" pitchFamily="34" charset="0"/>
              </a:rPr>
              <a:t>Man kunne godt finde information, men man skulle gætte lidt hvor de lå ift. de nye faner, der kom midtvejs i forløbet.</a:t>
            </a:r>
            <a:r>
              <a:rPr lang="da-DK" dirty="0"/>
              <a:t> </a:t>
            </a:r>
          </a:p>
          <a:p>
            <a:pPr marL="457200" indent="-457200">
              <a:buAutoNum type="arabicPeriod"/>
            </a:pPr>
            <a:r>
              <a:rPr lang="da-DK" sz="1800" b="0" i="0" u="none" strike="noStrike" dirty="0">
                <a:effectLst/>
                <a:latin typeface="Calibri" panose="020F0502020204030204" pitchFamily="34" charset="0"/>
              </a:rPr>
              <a:t>Den er ok, kunne godt bruge noget hierarki om hvad der er vigtigt, da lige nu er alt lige vigtigt. Men måske er det det man vil?</a:t>
            </a:r>
            <a:r>
              <a:rPr lang="da-DK" dirty="0"/>
              <a:t> </a:t>
            </a:r>
          </a:p>
          <a:p>
            <a:pPr marL="457200" indent="-457200">
              <a:buAutoNum type="arabicPeriod"/>
            </a:pPr>
            <a:r>
              <a:rPr lang="da-DK" sz="1800" b="0" i="0" u="none" strike="noStrike" dirty="0">
                <a:effectLst/>
                <a:latin typeface="Calibri" panose="020F0502020204030204" pitchFamily="34" charset="0"/>
              </a:rPr>
              <a:t>Hørte ikke om den </a:t>
            </a:r>
            <a:endParaRPr lang="da-DK" dirty="0"/>
          </a:p>
          <a:p>
            <a:pPr marL="457200" indent="-457200">
              <a:buAutoNum type="arabicPeriod"/>
            </a:pPr>
            <a:endParaRPr lang="da-DK" dirty="0"/>
          </a:p>
        </p:txBody>
      </p:sp>
      <p:pic>
        <p:nvPicPr>
          <p:cNvPr id="5" name="Billede 4">
            <a:extLst>
              <a:ext uri="{FF2B5EF4-FFF2-40B4-BE49-F238E27FC236}">
                <a16:creationId xmlns:a16="http://schemas.microsoft.com/office/drawing/2014/main" id="{F6B5522F-840C-A3F0-2525-F57E96C3762A}"/>
              </a:ext>
            </a:extLst>
          </p:cNvPr>
          <p:cNvPicPr>
            <a:picLocks noChangeAspect="1"/>
          </p:cNvPicPr>
          <p:nvPr/>
        </p:nvPicPr>
        <p:blipFill>
          <a:blip r:embed="rId2"/>
          <a:stretch>
            <a:fillRect/>
          </a:stretch>
        </p:blipFill>
        <p:spPr>
          <a:xfrm>
            <a:off x="1844311" y="443349"/>
            <a:ext cx="7781925" cy="2447925"/>
          </a:xfrm>
          <a:prstGeom prst="rect">
            <a:avLst/>
          </a:prstGeom>
        </p:spPr>
      </p:pic>
    </p:spTree>
    <p:extLst>
      <p:ext uri="{BB962C8B-B14F-4D97-AF65-F5344CB8AC3E}">
        <p14:creationId xmlns:p14="http://schemas.microsoft.com/office/powerpoint/2010/main" val="2606164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Per Hansen eller Ulrik fra </a:t>
            </a:r>
            <a:r>
              <a:rPr lang="da-DK" sz="1800" b="0" i="0" u="none" strike="noStrike" dirty="0" err="1">
                <a:solidFill>
                  <a:schemeClr val="bg1">
                    <a:lumMod val="95000"/>
                  </a:schemeClr>
                </a:solidFill>
                <a:effectLst/>
                <a:latin typeface="Calibri" panose="020F0502020204030204" pitchFamily="34" charset="0"/>
              </a:rPr>
              <a:t>Bigini</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Per Hansen og stor tak til Per for at gå i løsnings mode med det samme. </a:t>
            </a:r>
          </a:p>
          <a:p>
            <a:pPr marL="457200" indent="-457200">
              <a:buAutoNum type="arabicPeriod"/>
            </a:pPr>
            <a:r>
              <a:rPr lang="da-DK" sz="1800" b="0" i="0" u="none" strike="noStrike" dirty="0" err="1">
                <a:solidFill>
                  <a:schemeClr val="bg1">
                    <a:lumMod val="95000"/>
                  </a:schemeClr>
                </a:solidFill>
                <a:effectLst/>
                <a:latin typeface="Calibri" panose="020F0502020204030204" pitchFamily="34" charset="0"/>
              </a:rPr>
              <a:t>CompasFair</a:t>
            </a:r>
            <a:r>
              <a:rPr lang="da-DK" sz="1800" b="0" i="0" u="none" strike="noStrike" dirty="0">
                <a:solidFill>
                  <a:schemeClr val="bg1">
                    <a:lumMod val="95000"/>
                  </a:schemeClr>
                </a:solidFill>
                <a:effectLst/>
                <a:latin typeface="Calibri" panose="020F0502020204030204" pitchFamily="34" charset="0"/>
              </a:rPr>
              <a:t> og Per Hansen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sv-SE" sz="1800" b="0" i="0" u="none" strike="noStrike" dirty="0">
                <a:solidFill>
                  <a:schemeClr val="bg1">
                    <a:lumMod val="95000"/>
                  </a:schemeClr>
                </a:solidFill>
                <a:effectLst/>
                <a:latin typeface="Calibri" panose="020F0502020204030204" pitchFamily="34" charset="0"/>
              </a:rPr>
              <a:t>Per Hansen eller Per </a:t>
            </a:r>
            <a:r>
              <a:rPr lang="sv-SE" sz="1800" b="0" i="0" u="none" strike="noStrike" dirty="0" err="1">
                <a:solidFill>
                  <a:schemeClr val="bg1">
                    <a:lumMod val="95000"/>
                  </a:schemeClr>
                </a:solidFill>
                <a:effectLst/>
                <a:latin typeface="Calibri" panose="020F0502020204030204" pitchFamily="34" charset="0"/>
              </a:rPr>
              <a:t>Majdal</a:t>
            </a:r>
            <a:r>
              <a:rPr lang="sv-SE"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Dem der var nævnt i Hvidbogen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Primært </a:t>
            </a:r>
            <a:r>
              <a:rPr lang="da-DK" sz="1800" b="0" i="0" u="none" strike="noStrike" dirty="0" err="1">
                <a:solidFill>
                  <a:schemeClr val="bg1">
                    <a:lumMod val="95000"/>
                  </a:schemeClr>
                </a:solidFill>
                <a:effectLst/>
                <a:latin typeface="Calibri" panose="020F0502020204030204" pitchFamily="34" charset="0"/>
              </a:rPr>
              <a:t>Bigini</a:t>
            </a:r>
            <a:r>
              <a:rPr lang="da-DK" sz="1800" b="0" i="0" u="none" strike="noStrike" dirty="0">
                <a:solidFill>
                  <a:schemeClr val="bg1">
                    <a:lumMod val="95000"/>
                  </a:schemeClr>
                </a:solidFill>
                <a:effectLst/>
                <a:latin typeface="Calibri" panose="020F0502020204030204" pitchFamily="34" charset="0"/>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Per M eller Per H eller Compass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Pia Hegner - der tog det videre.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8CBF1470-C4AD-8591-8F2F-C7545DAE2273}"/>
              </a:ext>
            </a:extLst>
          </p:cNvPr>
          <p:cNvPicPr>
            <a:picLocks noChangeAspect="1"/>
          </p:cNvPicPr>
          <p:nvPr/>
        </p:nvPicPr>
        <p:blipFill>
          <a:blip r:embed="rId2"/>
          <a:stretch>
            <a:fillRect/>
          </a:stretch>
        </p:blipFill>
        <p:spPr>
          <a:xfrm>
            <a:off x="2680501" y="555727"/>
            <a:ext cx="5857875" cy="1266825"/>
          </a:xfrm>
          <a:prstGeom prst="rect">
            <a:avLst/>
          </a:prstGeom>
        </p:spPr>
      </p:pic>
    </p:spTree>
    <p:extLst>
      <p:ext uri="{BB962C8B-B14F-4D97-AF65-F5344CB8AC3E}">
        <p14:creationId xmlns:p14="http://schemas.microsoft.com/office/powerpoint/2010/main" val="13146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Ikke under opbygningen.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 men vi havde haft en forventning om, at den nærmeste port ville have været åben, så der var langt at gå.</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brugte ikke </a:t>
            </a:r>
            <a:r>
              <a:rPr lang="da-DK" sz="1800" b="0" i="0" u="none" strike="noStrike" dirty="0" err="1">
                <a:solidFill>
                  <a:schemeClr val="bg1">
                    <a:lumMod val="95000"/>
                  </a:schemeClr>
                </a:solidFill>
                <a:effectLst/>
                <a:latin typeface="Calibri" panose="020F0502020204030204" pitchFamily="34" charset="0"/>
              </a:rPr>
              <a:t>Skillsparkeringen</a:t>
            </a:r>
            <a:r>
              <a:rPr lang="da-DK" sz="1800" b="0" i="0" u="none" strike="noStrike" dirty="0">
                <a:solidFill>
                  <a:schemeClr val="bg1">
                    <a:lumMod val="95000"/>
                  </a:schemeClr>
                </a:solidFill>
                <a:effectLst/>
                <a:latin typeface="Calibri" panose="020F0502020204030204" pitchFamily="34" charset="0"/>
              </a:rPr>
              <a: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 fedt med 1 p-plads til udstillere - Nej  adgangen fra p-pladsen var ringe. Der skulle være brugt den </a:t>
            </a:r>
            <a:r>
              <a:rPr lang="da-DK" sz="1800" b="0" i="0" u="none" strike="noStrike" dirty="0" err="1">
                <a:solidFill>
                  <a:schemeClr val="bg1">
                    <a:lumMod val="95000"/>
                  </a:schemeClr>
                </a:solidFill>
                <a:effectLst/>
                <a:latin typeface="Calibri" panose="020F0502020204030204" pitchFamily="34" charset="0"/>
              </a:rPr>
              <a:t>midsterste</a:t>
            </a:r>
            <a:r>
              <a:rPr lang="da-DK" sz="1800" b="0" i="0" u="none" strike="noStrike" dirty="0">
                <a:solidFill>
                  <a:schemeClr val="bg1">
                    <a:lumMod val="95000"/>
                  </a:schemeClr>
                </a:solidFill>
                <a:effectLst/>
                <a:latin typeface="Calibri" panose="020F0502020204030204" pitchFamily="34" charset="0"/>
              </a:rPr>
              <a:t> indgang til pladsen end den østligste.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Parkeringsforholdene var ikke optimale da Det var en stor mudderpøl om fredagen samt lørdag</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4AE1360B-EED9-AEE1-BC8A-C14FD4BE450D}"/>
              </a:ext>
            </a:extLst>
          </p:cNvPr>
          <p:cNvPicPr>
            <a:picLocks noChangeAspect="1"/>
          </p:cNvPicPr>
          <p:nvPr/>
        </p:nvPicPr>
        <p:blipFill>
          <a:blip r:embed="rId2"/>
          <a:stretch>
            <a:fillRect/>
          </a:stretch>
        </p:blipFill>
        <p:spPr>
          <a:xfrm>
            <a:off x="2758493" y="277230"/>
            <a:ext cx="5886450" cy="1857375"/>
          </a:xfrm>
          <a:prstGeom prst="rect">
            <a:avLst/>
          </a:prstGeom>
        </p:spPr>
      </p:pic>
    </p:spTree>
    <p:extLst>
      <p:ext uri="{BB962C8B-B14F-4D97-AF65-F5344CB8AC3E}">
        <p14:creationId xmlns:p14="http://schemas.microsoft.com/office/powerpoint/2010/main" val="157609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var lidt bøvlet, at vi skulle sende adgangskort til skoler og leverandører, så de kunne komme ind, for at bygge op.</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aldrig nogen der kiggede på dem?</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er var tvivl om man skulle have dem</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AE8F78E2-9087-2BC4-C77A-A6CF52C1F559}"/>
              </a:ext>
            </a:extLst>
          </p:cNvPr>
          <p:cNvPicPr>
            <a:picLocks noChangeAspect="1"/>
          </p:cNvPicPr>
          <p:nvPr/>
        </p:nvPicPr>
        <p:blipFill>
          <a:blip r:embed="rId2"/>
          <a:stretch>
            <a:fillRect/>
          </a:stretch>
        </p:blipFill>
        <p:spPr>
          <a:xfrm>
            <a:off x="2411267" y="220997"/>
            <a:ext cx="6715125" cy="1885950"/>
          </a:xfrm>
          <a:prstGeom prst="rect">
            <a:avLst/>
          </a:prstGeom>
        </p:spPr>
      </p:pic>
    </p:spTree>
    <p:extLst>
      <p:ext uri="{BB962C8B-B14F-4D97-AF65-F5344CB8AC3E}">
        <p14:creationId xmlns:p14="http://schemas.microsoft.com/office/powerpoint/2010/main" val="234779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6" y="1954636"/>
            <a:ext cx="9513312" cy="4353886"/>
          </a:xfrm>
        </p:spPr>
        <p:txBody>
          <a:bodyPr>
            <a:normAutofit fontScale="62500" lnSpcReduction="20000"/>
          </a:bodyPr>
          <a:lstStyle/>
          <a:p>
            <a:pPr marL="457200" indent="-457200">
              <a:buAutoNum type="arabicPeriod"/>
            </a:pPr>
            <a:r>
              <a:rPr lang="da-DK" sz="1800" b="0" i="0" u="none" strike="noStrike" dirty="0">
                <a:effectLst/>
                <a:latin typeface="Calibri" panose="020F0502020204030204" pitchFamily="34" charset="0"/>
              </a:rPr>
              <a:t>Parkeringstilladelse under konkurrencen for materiale bilen for murer og flisemurer.</a:t>
            </a:r>
          </a:p>
          <a:p>
            <a:pPr marL="457200" indent="-457200">
              <a:buAutoNum type="arabicPeriod"/>
            </a:pPr>
            <a:r>
              <a:rPr lang="da-DK" sz="1800" b="0" i="0" u="none" strike="noStrike" dirty="0">
                <a:effectLst/>
                <a:latin typeface="Calibri" panose="020F0502020204030204" pitchFamily="34" charset="0"/>
              </a:rPr>
              <a:t>Vær undersøgende på strømbehov forud, ligesom i var med internet. Indtænk løsninger på forhånd hvis p plads mudrer til.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Opbygning starter for mange flere dage før selve afholdelsen, hvorfor der skal tænkes ordentlige arbejdsvilkår ind som varme, toiletforhold, fortæringsmuligheder.</a:t>
            </a:r>
            <a:br>
              <a:rPr lang="da-DK" sz="1800" b="0" i="0" u="none" strike="noStrike" dirty="0">
                <a:effectLst/>
                <a:latin typeface="Calibri" panose="020F0502020204030204" pitchFamily="34" charset="0"/>
              </a:rPr>
            </a:br>
            <a:r>
              <a:rPr lang="da-DK" sz="1800" b="0" i="0" u="none" strike="noStrike" dirty="0">
                <a:effectLst/>
                <a:latin typeface="Calibri" panose="020F0502020204030204" pitchFamily="34" charset="0"/>
              </a:rPr>
              <a:t>Der bør være flere kontaktmuligheder ved spørgsmål/udfordringer under opbygning/afholdelsen som kan være med til at finde løsninger. Det er absolut ikke realistisk at en mand kan stå for dette.</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Afstanden mellem p-pladser og telte. </a:t>
            </a:r>
          </a:p>
          <a:p>
            <a:pPr marL="457200" indent="-457200">
              <a:buAutoNum type="arabicPeriod"/>
            </a:pPr>
            <a:r>
              <a:rPr lang="da-DK" sz="1800" b="0" i="0" u="none" strike="noStrike" dirty="0">
                <a:effectLst/>
                <a:latin typeface="Calibri" panose="020F0502020204030204" pitchFamily="34" charset="0"/>
              </a:rPr>
              <a:t>at det er en god ide at en repræsentant for faget godkender/dobbelttjekker før fundamenterne bliver støbt.</a:t>
            </a:r>
            <a:endParaRPr lang="da-DK" dirty="0"/>
          </a:p>
          <a:p>
            <a:pPr marL="457200" indent="-457200">
              <a:buAutoNum type="arabicPeriod"/>
            </a:pPr>
            <a:r>
              <a:rPr lang="da-DK" sz="1800" b="0" i="0" u="none" strike="noStrike" dirty="0">
                <a:effectLst/>
                <a:latin typeface="Calibri" panose="020F0502020204030204" pitchFamily="34" charset="0"/>
              </a:rPr>
              <a:t>At hvert telt / område har en kontaktperson der løser problemet - og evt. en eventkoordinator ansat i </a:t>
            </a:r>
            <a:r>
              <a:rPr lang="da-DK" sz="1800" b="0" i="0" u="none" strike="noStrike" dirty="0" err="1">
                <a:effectLst/>
                <a:latin typeface="Calibri" panose="020F0502020204030204" pitchFamily="34" charset="0"/>
              </a:rPr>
              <a:t>SkillsDenmark</a:t>
            </a:r>
            <a:r>
              <a:rPr lang="da-DK" sz="1800" b="0" i="0" u="none" strike="noStrike" dirty="0">
                <a:effectLst/>
                <a:latin typeface="Calibri" panose="020F0502020204030204" pitchFamily="34" charset="0"/>
              </a:rPr>
              <a:t>.</a:t>
            </a:r>
            <a:endParaRPr lang="da-DK" dirty="0"/>
          </a:p>
          <a:p>
            <a:pPr marL="457200" indent="-457200">
              <a:buAutoNum type="arabicPeriod"/>
            </a:pPr>
            <a:r>
              <a:rPr lang="da-DK" sz="1800" b="0" i="0" u="none" strike="noStrike" dirty="0">
                <a:effectLst/>
                <a:latin typeface="Calibri" panose="020F0502020204030204" pitchFamily="34" charset="0"/>
              </a:rPr>
              <a:t>Man skal tænke på dem der bygger op og tager ned, som en del af DM i Skills. </a:t>
            </a:r>
            <a:br>
              <a:rPr lang="da-DK" sz="1800" b="0" i="0" u="none" strike="noStrike" dirty="0">
                <a:effectLst/>
                <a:latin typeface="Calibri" panose="020F0502020204030204" pitchFamily="34" charset="0"/>
              </a:rPr>
            </a:br>
            <a:r>
              <a:rPr lang="da-DK" sz="1800" b="0" i="0" u="none" strike="noStrike" dirty="0">
                <a:effectLst/>
                <a:latin typeface="Calibri" panose="020F0502020204030204" pitchFamily="34" charset="0"/>
              </a:rPr>
              <a:t>Vi har deltagere, der starter konkurrencerne inden torsdag, de har også behov for morgenmad osv.</a:t>
            </a:r>
            <a:r>
              <a:rPr lang="da-DK" dirty="0"/>
              <a:t> </a:t>
            </a:r>
          </a:p>
          <a:p>
            <a:pPr marL="457200" indent="-457200">
              <a:buAutoNum type="arabicPeriod"/>
            </a:pPr>
            <a:r>
              <a:rPr lang="da-DK" sz="1800" b="0" i="0" u="none" strike="noStrike" dirty="0">
                <a:effectLst/>
                <a:latin typeface="Calibri" panose="020F0502020204030204" pitchFamily="34" charset="0"/>
              </a:rPr>
              <a:t>Tak for tilliden med at opbygge og deltage med </a:t>
            </a:r>
            <a:r>
              <a:rPr lang="da-DK" sz="1800" dirty="0" err="1">
                <a:latin typeface="Calibri" panose="020F0502020204030204" pitchFamily="34" charset="0"/>
              </a:rPr>
              <a:t>L</a:t>
            </a:r>
            <a:r>
              <a:rPr lang="da-DK" sz="1800" b="0" i="0" u="none" strike="noStrike" dirty="0" err="1">
                <a:effectLst/>
                <a:latin typeface="Calibri" panose="020F0502020204030204" pitchFamily="34" charset="0"/>
              </a:rPr>
              <a:t>ærepladsSkills</a:t>
            </a:r>
            <a:r>
              <a:rPr lang="da-DK" sz="1800" b="0" i="0" u="none" strike="noStrike" dirty="0">
                <a:effectLst/>
                <a:latin typeface="Calibri" panose="020F0502020204030204" pitchFamily="34" charset="0"/>
              </a:rPr>
              <a:t>. Det gør vi gerne igen. </a:t>
            </a:r>
          </a:p>
          <a:p>
            <a:pPr marL="457200" indent="-457200">
              <a:buAutoNum type="arabicPeriod"/>
            </a:pPr>
            <a:r>
              <a:rPr lang="da-DK" sz="1800" b="0" i="0" u="none" strike="noStrike" dirty="0">
                <a:effectLst/>
                <a:latin typeface="Calibri" panose="020F0502020204030204" pitchFamily="34" charset="0"/>
              </a:rPr>
              <a:t>El og varme fra mandag, </a:t>
            </a:r>
            <a:r>
              <a:rPr lang="da-DK" sz="1800" b="0" i="0" u="none" strike="noStrike" dirty="0" err="1">
                <a:effectLst/>
                <a:latin typeface="Calibri" panose="020F0502020204030204" pitchFamily="34" charset="0"/>
              </a:rPr>
              <a:t>kaffebod</a:t>
            </a:r>
            <a:r>
              <a:rPr lang="da-DK" sz="1800" b="0" i="0" u="none" strike="noStrike" dirty="0">
                <a:effectLst/>
                <a:latin typeface="Calibri" panose="020F0502020204030204" pitchFamily="34" charset="0"/>
              </a:rPr>
              <a:t>, evt. med brød, fra mandag morgen - ordentlige toiletter fra mandag morgen, der er rigtig mange på pladsen også inden publikum er til stede.</a:t>
            </a:r>
            <a:endParaRPr lang="da-DK" dirty="0"/>
          </a:p>
          <a:p>
            <a:pPr marL="457200" indent="-457200">
              <a:buAutoNum type="arabicPeriod"/>
            </a:pPr>
            <a:r>
              <a:rPr lang="da-DK" sz="1800" b="0" i="0" u="none" strike="noStrike" dirty="0">
                <a:effectLst/>
                <a:latin typeface="Calibri" panose="020F0502020204030204" pitchFamily="34" charset="0"/>
              </a:rPr>
              <a:t>Der skal tages højde for hvilke fag man sammensætter, i forbindelse med varme og kulde fag. </a:t>
            </a:r>
            <a:br>
              <a:rPr lang="da-DK" sz="1800" b="0" i="0" u="none" strike="noStrike" dirty="0">
                <a:effectLst/>
                <a:latin typeface="Calibri" panose="020F0502020204030204" pitchFamily="34" charset="0"/>
              </a:rPr>
            </a:br>
            <a:endParaRPr lang="da-DK" sz="1800" b="0" i="0" u="none" strike="noStrike" dirty="0">
              <a:effectLst/>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Varmen i teltene skal fungerer! Ikke ok at man skulle med vanter og hue.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Klar kommunikation omkring indkørsel og temperatur i hallen. Der var sindssygt koldt.</a:t>
            </a:r>
            <a:endParaRPr lang="da-DK" dirty="0"/>
          </a:p>
        </p:txBody>
      </p:sp>
      <p:pic>
        <p:nvPicPr>
          <p:cNvPr id="4" name="Billede 3">
            <a:extLst>
              <a:ext uri="{FF2B5EF4-FFF2-40B4-BE49-F238E27FC236}">
                <a16:creationId xmlns:a16="http://schemas.microsoft.com/office/drawing/2014/main" id="{D04041AE-C8BD-4A6D-2E73-3E8FED75E7C8}"/>
              </a:ext>
            </a:extLst>
          </p:cNvPr>
          <p:cNvPicPr>
            <a:picLocks noChangeAspect="1"/>
          </p:cNvPicPr>
          <p:nvPr/>
        </p:nvPicPr>
        <p:blipFill>
          <a:blip r:embed="rId2"/>
          <a:stretch>
            <a:fillRect/>
          </a:stretch>
        </p:blipFill>
        <p:spPr>
          <a:xfrm>
            <a:off x="1937507" y="80656"/>
            <a:ext cx="7696200" cy="1847850"/>
          </a:xfrm>
          <a:prstGeom prst="rect">
            <a:avLst/>
          </a:prstGeom>
        </p:spPr>
      </p:pic>
    </p:spTree>
    <p:extLst>
      <p:ext uri="{BB962C8B-B14F-4D97-AF65-F5344CB8AC3E}">
        <p14:creationId xmlns:p14="http://schemas.microsoft.com/office/powerpoint/2010/main" val="25170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323750"/>
            <a:ext cx="9588813" cy="3917659"/>
          </a:xfrm>
        </p:spPr>
        <p:txBody>
          <a:bodyPr>
            <a:normAutofit fontScale="70000" lnSpcReduction="20000"/>
          </a:bodyPr>
          <a:lstStyle/>
          <a:p>
            <a:pPr marL="457200" indent="-457200">
              <a:buAutoNum type="arabicPeriod"/>
            </a:pPr>
            <a:r>
              <a:rPr lang="da-DK" sz="1800" b="0" i="0" u="none" strike="noStrike" dirty="0">
                <a:effectLst/>
                <a:latin typeface="Calibri" panose="020F0502020204030204" pitchFamily="34" charset="0"/>
              </a:rPr>
              <a:t>Ja. det er vigtigt at vi er oplyst om hvornår </a:t>
            </a:r>
            <a:r>
              <a:rPr lang="da-DK" sz="1800" b="0" i="0" u="none" strike="noStrike" dirty="0" err="1">
                <a:effectLst/>
                <a:latin typeface="Calibri" panose="020F0502020204030204" pitchFamily="34" charset="0"/>
              </a:rPr>
              <a:t>struktøerne</a:t>
            </a:r>
            <a:r>
              <a:rPr lang="da-DK" sz="1800" b="0" i="0" u="none" strike="noStrike" dirty="0">
                <a:effectLst/>
                <a:latin typeface="Calibri" panose="020F0502020204030204" pitchFamily="34" charset="0"/>
              </a:rPr>
              <a:t>  får beton. </a:t>
            </a:r>
          </a:p>
          <a:p>
            <a:pPr marL="457200" indent="-457200">
              <a:buAutoNum type="arabicPeriod"/>
            </a:pPr>
            <a:r>
              <a:rPr lang="da-DK" sz="1800" dirty="0">
                <a:latin typeface="Calibri" panose="020F0502020204030204" pitchFamily="34" charset="0"/>
              </a:rPr>
              <a:t>J</a:t>
            </a:r>
            <a:r>
              <a:rPr lang="da-DK" sz="1800" b="0" i="0" u="none" strike="noStrike" dirty="0">
                <a:effectLst/>
                <a:latin typeface="Calibri" panose="020F0502020204030204" pitchFamily="34" charset="0"/>
              </a:rPr>
              <a:t>a, rengøring og tømning af skraldespande</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Eks. Kølemontre gik </a:t>
            </a:r>
          </a:p>
          <a:p>
            <a:pPr marL="457200" indent="-457200">
              <a:buAutoNum type="arabicPeriod"/>
            </a:pPr>
            <a:r>
              <a:rPr lang="da-DK" sz="1800" dirty="0">
                <a:latin typeface="Calibri" panose="020F0502020204030204" pitchFamily="34" charset="0"/>
              </a:rPr>
              <a:t>D</a:t>
            </a:r>
            <a:r>
              <a:rPr lang="da-DK" sz="1800" b="0" i="0" u="none" strike="noStrike" dirty="0">
                <a:effectLst/>
                <a:latin typeface="Calibri" panose="020F0502020204030204" pitchFamily="34" charset="0"/>
              </a:rPr>
              <a:t>er var enten meget varmt eller meget koldt. vi havde også </a:t>
            </a:r>
            <a:r>
              <a:rPr lang="da-DK" sz="1800" b="0" i="0" u="none" strike="noStrike" dirty="0" err="1">
                <a:effectLst/>
                <a:latin typeface="Calibri" panose="020F0502020204030204" pitchFamily="34" charset="0"/>
              </a:rPr>
              <a:t>netudfald</a:t>
            </a:r>
            <a:r>
              <a:rPr lang="da-DK" sz="1800" b="0" i="0" u="none" strike="noStrike" dirty="0">
                <a:effectLst/>
                <a:latin typeface="Calibri" panose="020F0502020204030204" pitchFamily="34" charset="0"/>
              </a:rPr>
              <a:t> og dermed problemer med CIS-bedømmelserne, vi fik kun 9 ud af ti diplomer leveret,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Det regnede ned gennem taget</a:t>
            </a:r>
            <a:r>
              <a:rPr lang="da-DK" dirty="0"/>
              <a:t> </a:t>
            </a:r>
            <a:endParaRPr lang="da-DK" sz="1800" dirty="0">
              <a:latin typeface="Calibri" panose="020F0502020204030204" pitchFamily="34" charset="0"/>
            </a:endParaRPr>
          </a:p>
          <a:p>
            <a:pPr marL="457200" indent="-457200">
              <a:buAutoNum type="arabicPeriod"/>
            </a:pPr>
            <a:r>
              <a:rPr lang="da-DK" sz="1800" b="0" i="0" u="none" strike="noStrike" dirty="0">
                <a:effectLst/>
                <a:latin typeface="Calibri" panose="020F0502020204030204" pitchFamily="34" charset="0"/>
              </a:rPr>
              <a:t>Det dryppede ned på konkurrencedeltagerne under konkurrencen, trods vi havde oplyst om problematikken to dage før </a:t>
            </a:r>
            <a:r>
              <a:rPr lang="da-DK" sz="1800" b="0" i="0" u="none" strike="noStrike" dirty="0" err="1">
                <a:effectLst/>
                <a:latin typeface="Calibri" panose="020F0502020204030204" pitchFamily="34" charset="0"/>
              </a:rPr>
              <a:t>konkurrecestart</a:t>
            </a:r>
            <a:r>
              <a:rPr lang="da-DK" sz="1800" b="0" i="0" u="none" strike="noStrike" dirty="0">
                <a:effectLst/>
                <a:latin typeface="Calibri" panose="020F0502020204030204" pitchFamily="34" charset="0"/>
              </a:rPr>
              <a:t>. Der var ikke </a:t>
            </a:r>
            <a:r>
              <a:rPr lang="da-DK" sz="1800" b="0" i="0" u="none" strike="noStrike" dirty="0" err="1">
                <a:effectLst/>
                <a:latin typeface="Calibri" panose="020F0502020204030204" pitchFamily="34" charset="0"/>
              </a:rPr>
              <a:t>wifi</a:t>
            </a:r>
            <a:r>
              <a:rPr lang="da-DK" sz="1800" b="0" i="0" u="none" strike="noStrike" dirty="0">
                <a:effectLst/>
                <a:latin typeface="Calibri" panose="020F0502020204030204" pitchFamily="34" charset="0"/>
              </a:rPr>
              <a:t> i telt 5 hele torsdag.</a:t>
            </a:r>
            <a:r>
              <a:rPr lang="da-DK" dirty="0"/>
              <a:t> </a:t>
            </a:r>
          </a:p>
          <a:p>
            <a:pPr marL="457200" indent="-457200">
              <a:buAutoNum type="arabicPeriod"/>
            </a:pPr>
            <a:r>
              <a:rPr lang="da-DK" sz="1800" b="0" i="0" u="none" strike="noStrike" dirty="0">
                <a:effectLst/>
                <a:latin typeface="Calibri" panose="020F0502020204030204" pitchFamily="34" charset="0"/>
              </a:rPr>
              <a:t>Utæt tag over restaurantområdet samt duer i hallen under opbygningen</a:t>
            </a:r>
            <a:r>
              <a:rPr lang="da-DK" sz="1400" dirty="0"/>
              <a:t> </a:t>
            </a:r>
          </a:p>
          <a:p>
            <a:pPr marL="457200" indent="-457200">
              <a:buAutoNum type="arabicPeriod"/>
            </a:pPr>
            <a:r>
              <a:rPr lang="da-DK" sz="1800" b="0" i="0" u="none" strike="noStrike" dirty="0">
                <a:effectLst/>
                <a:latin typeface="Calibri" panose="020F0502020204030204" pitchFamily="34" charset="0"/>
              </a:rPr>
              <a:t>Manglende affaldsbeholdere og rengøring i fællesarealerne, hul i taget, strømnedbrud, manglende temperaturstyring. Meget tomt telt, manglende </a:t>
            </a:r>
            <a:r>
              <a:rPr lang="da-DK" sz="1800" b="0" i="0" u="none" strike="noStrike" dirty="0" err="1">
                <a:effectLst/>
                <a:latin typeface="Calibri" panose="020F0502020204030204" pitchFamily="34" charset="0"/>
              </a:rPr>
              <a:t>aktivitete</a:t>
            </a:r>
            <a:r>
              <a:rPr lang="da-DK" sz="1800" b="0" i="0" u="none" strike="noStrike" dirty="0">
                <a:effectLst/>
                <a:latin typeface="Calibri" panose="020F0502020204030204" pitchFamily="34" charset="0"/>
              </a:rPr>
              <a:t>, lagerplads for </a:t>
            </a:r>
            <a:r>
              <a:rPr lang="da-DK" sz="1800" b="0" i="0" u="none" strike="noStrike" dirty="0" err="1">
                <a:effectLst/>
                <a:latin typeface="Calibri" panose="020F0502020204030204" pitchFamily="34" charset="0"/>
              </a:rPr>
              <a:t>goodiebags</a:t>
            </a:r>
            <a:r>
              <a:rPr lang="da-DK" sz="1800" b="0" i="0" u="none" strike="noStrike" dirty="0">
                <a:effectLst/>
                <a:latin typeface="Calibri" panose="020F0502020204030204" pitchFamily="34" charset="0"/>
              </a:rPr>
              <a:t> og tv</a:t>
            </a:r>
            <a:r>
              <a:rPr lang="da-DK" sz="1400" dirty="0"/>
              <a:t> </a:t>
            </a:r>
          </a:p>
          <a:p>
            <a:pPr marL="457200" indent="-457200">
              <a:buAutoNum type="arabicPeriod"/>
            </a:pPr>
            <a:r>
              <a:rPr lang="da-DK" sz="1800" b="0" i="0" u="none" strike="noStrike" dirty="0">
                <a:effectLst/>
                <a:latin typeface="Calibri" panose="020F0502020204030204" pitchFamily="34" charset="0"/>
              </a:rPr>
              <a:t>Træk og støj</a:t>
            </a:r>
            <a:r>
              <a:rPr lang="da-DK" sz="1400" dirty="0"/>
              <a:t> </a:t>
            </a:r>
          </a:p>
          <a:p>
            <a:pPr marL="457200" indent="-457200">
              <a:buAutoNum type="arabicPeriod"/>
            </a:pPr>
            <a:r>
              <a:rPr lang="da-DK" sz="1800" b="0" i="0" u="none" strike="noStrike" dirty="0">
                <a:effectLst/>
                <a:latin typeface="Calibri" panose="020F0502020204030204" pitchFamily="34" charset="0"/>
              </a:rPr>
              <a:t>Hal 2, koldt, rengøring i fælles arealer, ingen kaffe</a:t>
            </a:r>
            <a:r>
              <a:rPr lang="da-DK" sz="1400" dirty="0"/>
              <a:t> </a:t>
            </a:r>
          </a:p>
          <a:p>
            <a:pPr marL="457200" indent="-457200">
              <a:buAutoNum type="arabicPeriod"/>
            </a:pPr>
            <a:r>
              <a:rPr lang="da-DK" sz="1800" b="0" i="0" u="none" strike="noStrike" dirty="0">
                <a:effectLst/>
                <a:latin typeface="Calibri" panose="020F0502020204030204" pitchFamily="34" charset="0"/>
              </a:rPr>
              <a:t>Mangel på skraldespande, der var skrald overalt i hal 2. Umuligt at købe kander med kaffe til deltagere på standen.</a:t>
            </a:r>
            <a:r>
              <a:rPr lang="da-DK" sz="1400" dirty="0"/>
              <a:t> </a:t>
            </a:r>
            <a:endParaRPr lang="da-DK" sz="1800" dirty="0">
              <a:latin typeface="Calibri" panose="020F0502020204030204" pitchFamily="34" charset="0"/>
            </a:endParaRPr>
          </a:p>
          <a:p>
            <a:pPr marL="457200" indent="-457200">
              <a:buAutoNum type="arabicPeriod"/>
            </a:pPr>
            <a:endParaRPr lang="da-DK" dirty="0"/>
          </a:p>
        </p:txBody>
      </p:sp>
      <p:pic>
        <p:nvPicPr>
          <p:cNvPr id="4" name="Billede 3">
            <a:extLst>
              <a:ext uri="{FF2B5EF4-FFF2-40B4-BE49-F238E27FC236}">
                <a16:creationId xmlns:a16="http://schemas.microsoft.com/office/drawing/2014/main" id="{46B8CB7E-CEFA-7386-88CE-4A7B2797EC2E}"/>
              </a:ext>
            </a:extLst>
          </p:cNvPr>
          <p:cNvPicPr>
            <a:picLocks noChangeAspect="1"/>
          </p:cNvPicPr>
          <p:nvPr/>
        </p:nvPicPr>
        <p:blipFill>
          <a:blip r:embed="rId2"/>
          <a:stretch>
            <a:fillRect/>
          </a:stretch>
        </p:blipFill>
        <p:spPr>
          <a:xfrm>
            <a:off x="2684783" y="59072"/>
            <a:ext cx="6067425" cy="2209800"/>
          </a:xfrm>
          <a:prstGeom prst="rect">
            <a:avLst/>
          </a:prstGeom>
        </p:spPr>
      </p:pic>
    </p:spTree>
    <p:extLst>
      <p:ext uri="{BB962C8B-B14F-4D97-AF65-F5344CB8AC3E}">
        <p14:creationId xmlns:p14="http://schemas.microsoft.com/office/powerpoint/2010/main" val="1081258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Dem løser vi som regel selv.</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V</a:t>
            </a:r>
            <a:r>
              <a:rPr lang="da-DK" sz="1800" b="0" i="0" u="none" strike="noStrike" dirty="0">
                <a:solidFill>
                  <a:schemeClr val="bg1">
                    <a:lumMod val="95000"/>
                  </a:schemeClr>
                </a:solidFill>
                <a:effectLst/>
                <a:latin typeface="Calibri" panose="020F0502020204030204" pitchFamily="34" charset="0"/>
              </a:rPr>
              <a:t>i brugte det ikke</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var svært at komme i kontakt med </a:t>
            </a:r>
            <a:r>
              <a:rPr lang="da-DK" sz="1800" b="0" i="0" u="none" strike="noStrike" dirty="0" err="1">
                <a:solidFill>
                  <a:schemeClr val="bg1">
                    <a:lumMod val="95000"/>
                  </a:schemeClr>
                </a:solidFill>
                <a:effectLst/>
                <a:latin typeface="Calibri" panose="020F0502020204030204" pitchFamily="34" charset="0"/>
              </a:rPr>
              <a:t>skillsdenmark</a:t>
            </a:r>
            <a:r>
              <a:rPr lang="da-DK" sz="1800" b="0" i="0" u="none" strike="noStrike" dirty="0">
                <a:solidFill>
                  <a:schemeClr val="bg1">
                    <a:lumMod val="95000"/>
                  </a:schemeClr>
                </a:solidFill>
                <a:effectLst/>
                <a:latin typeface="Calibri" panose="020F0502020204030204" pitchFamily="34" charset="0"/>
              </a:rPr>
              <a:t>, når man ringede efter hjælp. CIS var let at kontakte.</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tog lang tid at få hjælp og det var et problem at nogle Skills-medarbejdere ikke havde mandat til fx at udlevere telefonnummeret på den elektriker der var tilknyttet.</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M</a:t>
            </a:r>
            <a:r>
              <a:rPr lang="da-DK" sz="1800" b="0" i="0" u="none" strike="noStrike" dirty="0">
                <a:solidFill>
                  <a:schemeClr val="bg1">
                    <a:lumMod val="95000"/>
                  </a:schemeClr>
                </a:solidFill>
                <a:effectLst/>
                <a:latin typeface="Calibri" panose="020F0502020204030204" pitchFamily="34" charset="0"/>
              </a:rPr>
              <a:t>ed ventetid</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I</a:t>
            </a:r>
            <a:r>
              <a:rPr lang="da-DK" sz="1800" b="0" i="0" u="none" strike="noStrike" dirty="0">
                <a:solidFill>
                  <a:schemeClr val="bg1">
                    <a:lumMod val="95000"/>
                  </a:schemeClr>
                </a:solidFill>
                <a:effectLst/>
                <a:latin typeface="Calibri" panose="020F0502020204030204" pitchFamily="34" charset="0"/>
              </a:rPr>
              <a:t>kke så hurtigt som der var behov for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fik hjælp af Compass Fair til lyd på standen</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811497C7-F6FC-7254-000F-21E58D005FE4}"/>
              </a:ext>
            </a:extLst>
          </p:cNvPr>
          <p:cNvPicPr>
            <a:picLocks noChangeAspect="1"/>
          </p:cNvPicPr>
          <p:nvPr/>
        </p:nvPicPr>
        <p:blipFill>
          <a:blip r:embed="rId2"/>
          <a:stretch>
            <a:fillRect/>
          </a:stretch>
        </p:blipFill>
        <p:spPr>
          <a:xfrm>
            <a:off x="2458411" y="228251"/>
            <a:ext cx="6838950" cy="1905000"/>
          </a:xfrm>
          <a:prstGeom prst="rect">
            <a:avLst/>
          </a:prstGeom>
        </p:spPr>
      </p:pic>
    </p:spTree>
    <p:extLst>
      <p:ext uri="{BB962C8B-B14F-4D97-AF65-F5344CB8AC3E}">
        <p14:creationId xmlns:p14="http://schemas.microsoft.com/office/powerpoint/2010/main" val="229486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dirty="0">
                <a:solidFill>
                  <a:schemeClr val="bg1">
                    <a:lumMod val="95000"/>
                  </a:schemeClr>
                </a:solidFill>
                <a:latin typeface="Calibri" panose="020F0502020204030204" pitchFamily="34" charset="0"/>
              </a:rPr>
              <a:t>I</a:t>
            </a:r>
            <a:r>
              <a:rPr lang="da-DK" sz="1800" b="0" i="0" u="none" strike="noStrike" dirty="0">
                <a:solidFill>
                  <a:schemeClr val="bg1">
                    <a:lumMod val="95000"/>
                  </a:schemeClr>
                </a:solidFill>
                <a:effectLst/>
                <a:latin typeface="Calibri" panose="020F0502020204030204" pitchFamily="34" charset="0"/>
              </a:rPr>
              <a:t>kke med nogen af de nævnte. Men med teltleverandøren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B02BD233-5610-E397-4113-595DCA934C36}"/>
              </a:ext>
            </a:extLst>
          </p:cNvPr>
          <p:cNvPicPr>
            <a:picLocks noChangeAspect="1"/>
          </p:cNvPicPr>
          <p:nvPr/>
        </p:nvPicPr>
        <p:blipFill>
          <a:blip r:embed="rId2"/>
          <a:stretch>
            <a:fillRect/>
          </a:stretch>
        </p:blipFill>
        <p:spPr>
          <a:xfrm>
            <a:off x="2549117" y="104644"/>
            <a:ext cx="6724650" cy="2219325"/>
          </a:xfrm>
          <a:prstGeom prst="rect">
            <a:avLst/>
          </a:prstGeom>
        </p:spPr>
      </p:pic>
    </p:spTree>
    <p:extLst>
      <p:ext uri="{BB962C8B-B14F-4D97-AF65-F5344CB8AC3E}">
        <p14:creationId xmlns:p14="http://schemas.microsoft.com/office/powerpoint/2010/main" val="797739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Toiletter blev ikke rengjort og var uhygiejniske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toiletter, de var dog ikke særlig lækre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hvis de havde de samme toiletter som os andre - så nej.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Forfærdelige forhold - også for publikum</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langt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dirty="0">
                <a:solidFill>
                  <a:schemeClr val="bg1">
                    <a:lumMod val="95000"/>
                  </a:schemeClr>
                </a:solidFill>
                <a:latin typeface="Calibri" panose="020F0502020204030204" pitchFamily="34" charset="0"/>
              </a:rPr>
              <a:t>Festival</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F66DE190-7BC5-3F4A-DE45-94BE66852192}"/>
              </a:ext>
            </a:extLst>
          </p:cNvPr>
          <p:cNvPicPr>
            <a:picLocks noChangeAspect="1"/>
          </p:cNvPicPr>
          <p:nvPr/>
        </p:nvPicPr>
        <p:blipFill>
          <a:blip r:embed="rId2"/>
          <a:stretch>
            <a:fillRect/>
          </a:stretch>
        </p:blipFill>
        <p:spPr>
          <a:xfrm>
            <a:off x="2826958" y="227114"/>
            <a:ext cx="5934075" cy="1924050"/>
          </a:xfrm>
          <a:prstGeom prst="rect">
            <a:avLst/>
          </a:prstGeom>
        </p:spPr>
      </p:pic>
    </p:spTree>
    <p:extLst>
      <p:ext uri="{BB962C8B-B14F-4D97-AF65-F5344CB8AC3E}">
        <p14:creationId xmlns:p14="http://schemas.microsoft.com/office/powerpoint/2010/main" val="3829630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424418"/>
            <a:ext cx="9588813" cy="3716323"/>
          </a:xfrm>
        </p:spPr>
        <p:txBody>
          <a:bodyPr>
            <a:normAutofit fontScale="85000" lnSpcReduction="20000"/>
          </a:bodyPr>
          <a:lstStyle/>
          <a:p>
            <a:pPr marL="457200" indent="-457200">
              <a:buAutoNum type="arabicPeriod"/>
            </a:pPr>
            <a:r>
              <a:rPr lang="da-DK" sz="1800" b="0" i="0" u="none" strike="noStrike" dirty="0">
                <a:effectLst/>
                <a:latin typeface="Calibri" panose="020F0502020204030204" pitchFamily="34" charset="0"/>
              </a:rPr>
              <a:t>Alt for varmt</a:t>
            </a:r>
            <a:r>
              <a:rPr lang="da-DK" dirty="0"/>
              <a:t> </a:t>
            </a:r>
          </a:p>
          <a:p>
            <a:pPr marL="457200" indent="-457200">
              <a:buAutoNum type="arabicPeriod"/>
            </a:pPr>
            <a:r>
              <a:rPr lang="da-DK" sz="1800" b="0" i="0" u="none" strike="noStrike" dirty="0">
                <a:effectLst/>
                <a:latin typeface="Calibri" panose="020F0502020204030204" pitchFamily="34" charset="0"/>
              </a:rPr>
              <a:t>Temperaturen var ekstrems svingende</a:t>
            </a:r>
            <a:r>
              <a:rPr lang="da-DK" dirty="0"/>
              <a:t> </a:t>
            </a:r>
          </a:p>
          <a:p>
            <a:pPr marL="457200" indent="-457200">
              <a:buAutoNum type="arabicPeriod"/>
            </a:pPr>
            <a:r>
              <a:rPr lang="da-DK" sz="1800" b="0" i="0" u="none" strike="noStrike" dirty="0">
                <a:effectLst/>
                <a:latin typeface="Calibri" panose="020F0502020204030204" pitchFamily="34" charset="0"/>
              </a:rPr>
              <a:t>Det var svært at styret varmen - og propellerne i loftet var ikke indstillet på samme hastighed - så der var vind ned over konkurrence deltagerne.</a:t>
            </a:r>
            <a:r>
              <a:rPr lang="da-DK" dirty="0"/>
              <a:t> </a:t>
            </a:r>
          </a:p>
          <a:p>
            <a:pPr marL="457200" indent="-457200">
              <a:buAutoNum type="arabicPeriod"/>
            </a:pPr>
            <a:r>
              <a:rPr lang="da-DK" sz="1800" b="0" i="0" u="none" strike="noStrike" dirty="0">
                <a:effectLst/>
                <a:latin typeface="Calibri" panose="020F0502020204030204" pitchFamily="34" charset="0"/>
              </a:rPr>
              <a:t>Nogle fag har brug for ofte at åbne portene, mens andre fags deltagere fryser. Måske noget slusesystem </a:t>
            </a:r>
            <a:r>
              <a:rPr lang="da-DK" sz="1800" b="0" i="0" u="none" strike="noStrike" dirty="0" err="1">
                <a:effectLst/>
                <a:latin typeface="Calibri" panose="020F0502020204030204" pitchFamily="34" charset="0"/>
              </a:rPr>
              <a:t>ala</a:t>
            </a:r>
            <a:r>
              <a:rPr lang="da-DK" sz="1800" b="0" i="0" u="none" strike="noStrike" dirty="0">
                <a:effectLst/>
                <a:latin typeface="Calibri" panose="020F0502020204030204" pitchFamily="34" charset="0"/>
              </a:rPr>
              <a:t> Fredericia.</a:t>
            </a:r>
            <a:r>
              <a:rPr lang="da-DK" dirty="0"/>
              <a:t> </a:t>
            </a:r>
          </a:p>
          <a:p>
            <a:pPr marL="457200" indent="-457200">
              <a:buAutoNum type="arabicPeriod"/>
            </a:pPr>
            <a:r>
              <a:rPr lang="da-DK" sz="1800" b="0" i="0" u="none" strike="noStrike" dirty="0">
                <a:effectLst/>
                <a:latin typeface="Calibri" panose="020F0502020204030204" pitchFamily="34" charset="0"/>
              </a:rPr>
              <a:t>Svingede meget mellem koldt og varmt</a:t>
            </a:r>
            <a:r>
              <a:rPr lang="da-DK" dirty="0"/>
              <a:t> </a:t>
            </a:r>
          </a:p>
          <a:p>
            <a:pPr marL="457200" indent="-457200">
              <a:buAutoNum type="arabicPeriod"/>
            </a:pPr>
            <a:r>
              <a:rPr lang="da-DK" sz="1800" b="0" i="0" u="none" strike="noStrike" dirty="0">
                <a:effectLst/>
                <a:latin typeface="Calibri" panose="020F0502020204030204" pitchFamily="34" charset="0"/>
              </a:rPr>
              <a:t>For mange udsving, tændt for sent og slukket for tidligt</a:t>
            </a:r>
            <a:r>
              <a:rPr lang="da-DK" dirty="0"/>
              <a:t> </a:t>
            </a:r>
          </a:p>
          <a:p>
            <a:pPr marL="457200" indent="-457200">
              <a:buAutoNum type="arabicPeriod"/>
            </a:pPr>
            <a:r>
              <a:rPr lang="da-DK" sz="1800" b="0" i="0" u="none" strike="noStrike" dirty="0">
                <a:effectLst/>
                <a:latin typeface="Calibri" panose="020F0502020204030204" pitchFamily="34" charset="0"/>
              </a:rPr>
              <a:t>Hal 2 havde det flere gange for varmt</a:t>
            </a:r>
            <a:r>
              <a:rPr lang="da-DK" dirty="0"/>
              <a:t> </a:t>
            </a:r>
          </a:p>
          <a:p>
            <a:pPr marL="457200" indent="-457200">
              <a:buAutoNum type="arabicPeriod"/>
            </a:pPr>
            <a:r>
              <a:rPr lang="da-DK" sz="1800" dirty="0">
                <a:latin typeface="Calibri" panose="020F0502020204030204" pitchFamily="34" charset="0"/>
              </a:rPr>
              <a:t>N</a:t>
            </a:r>
            <a:r>
              <a:rPr lang="da-DK" sz="1800" b="0" i="0" u="none" strike="noStrike" dirty="0">
                <a:effectLst/>
                <a:latin typeface="Calibri" panose="020F0502020204030204" pitchFamily="34" charset="0"/>
              </a:rPr>
              <a:t>ej og atter nej</a:t>
            </a:r>
            <a:r>
              <a:rPr lang="da-DK" dirty="0"/>
              <a:t> </a:t>
            </a:r>
          </a:p>
        </p:txBody>
      </p:sp>
      <p:pic>
        <p:nvPicPr>
          <p:cNvPr id="4" name="Billede 3">
            <a:extLst>
              <a:ext uri="{FF2B5EF4-FFF2-40B4-BE49-F238E27FC236}">
                <a16:creationId xmlns:a16="http://schemas.microsoft.com/office/drawing/2014/main" id="{30A9EB89-E4EC-0EEE-4C1B-40D0AED746A4}"/>
              </a:ext>
            </a:extLst>
          </p:cNvPr>
          <p:cNvPicPr>
            <a:picLocks noChangeAspect="1"/>
          </p:cNvPicPr>
          <p:nvPr/>
        </p:nvPicPr>
        <p:blipFill>
          <a:blip r:embed="rId2"/>
          <a:stretch>
            <a:fillRect/>
          </a:stretch>
        </p:blipFill>
        <p:spPr>
          <a:xfrm>
            <a:off x="2627195" y="102371"/>
            <a:ext cx="6048375" cy="2257425"/>
          </a:xfrm>
          <a:prstGeom prst="rect">
            <a:avLst/>
          </a:prstGeom>
        </p:spPr>
      </p:pic>
    </p:spTree>
    <p:extLst>
      <p:ext uri="{BB962C8B-B14F-4D97-AF65-F5344CB8AC3E}">
        <p14:creationId xmlns:p14="http://schemas.microsoft.com/office/powerpoint/2010/main" val="154416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bør være muligt at slukke en enkelt varmekanon hvis den blæse uhensigtsmæssig på et område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Meget vekslende </a:t>
            </a:r>
            <a:r>
              <a:rPr lang="da-DK" sz="1800" b="0" i="0" u="none" strike="noStrike" dirty="0" err="1">
                <a:solidFill>
                  <a:schemeClr val="bg1">
                    <a:lumMod val="95000"/>
                  </a:schemeClr>
                </a:solidFill>
                <a:effectLst/>
                <a:latin typeface="Calibri" panose="020F0502020204030204" pitchFamily="34" charset="0"/>
              </a:rPr>
              <a:t>tempoeraturer</a:t>
            </a:r>
            <a:r>
              <a:rPr lang="da-DK" sz="1800" b="0" i="0" u="none" strike="noStrike" dirty="0">
                <a:solidFill>
                  <a:schemeClr val="bg1">
                    <a:lumMod val="95000"/>
                  </a:schemeClr>
                </a:solidFill>
                <a:effectLst/>
                <a:latin typeface="Calibri" panose="020F0502020204030204" pitchFamily="34" charset="0"/>
              </a:rPr>
              <a:t>. (og udfordringer med at få mange besøgende når porten ikke var åben)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For store temperaturudsving også igennem teltet, nogle steder fint, andre steder for koldt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Ikke kanonernes placering men den svingende temperatur og træk fra de åbne døre!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tog lidt tid. Som skrevet koldt torsdag</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39815746-E7A2-903C-E557-780F36A2609B}"/>
              </a:ext>
            </a:extLst>
          </p:cNvPr>
          <p:cNvPicPr>
            <a:picLocks noChangeAspect="1"/>
          </p:cNvPicPr>
          <p:nvPr/>
        </p:nvPicPr>
        <p:blipFill>
          <a:blip r:embed="rId2"/>
          <a:stretch>
            <a:fillRect/>
          </a:stretch>
        </p:blipFill>
        <p:spPr>
          <a:xfrm>
            <a:off x="3002909" y="272467"/>
            <a:ext cx="5867400" cy="1866900"/>
          </a:xfrm>
          <a:prstGeom prst="rect">
            <a:avLst/>
          </a:prstGeom>
        </p:spPr>
      </p:pic>
    </p:spTree>
    <p:extLst>
      <p:ext uri="{BB962C8B-B14F-4D97-AF65-F5344CB8AC3E}">
        <p14:creationId xmlns:p14="http://schemas.microsoft.com/office/powerpoint/2010/main" val="416213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3103927"/>
            <a:ext cx="9588813" cy="2382473"/>
          </a:xfrm>
        </p:spPr>
        <p:txBody>
          <a:bodyPr>
            <a:normAutofit/>
          </a:bodyPr>
          <a:lstStyle/>
          <a:p>
            <a:pPr marL="457200" indent="-457200">
              <a:buAutoNum type="arabicPeriod"/>
            </a:pPr>
            <a:r>
              <a:rPr lang="da-DK" sz="1800" dirty="0">
                <a:solidFill>
                  <a:srgbClr val="D5D3DE"/>
                </a:solidFill>
                <a:latin typeface="Calibri" panose="020F0502020204030204" pitchFamily="34" charset="0"/>
              </a:rPr>
              <a:t>H</a:t>
            </a:r>
            <a:r>
              <a:rPr lang="da-DK" sz="1800" b="0" i="0" u="none" strike="noStrike" dirty="0">
                <a:solidFill>
                  <a:srgbClr val="D5D3DE"/>
                </a:solidFill>
                <a:effectLst/>
                <a:latin typeface="Calibri" panose="020F0502020204030204" pitchFamily="34" charset="0"/>
              </a:rPr>
              <a:t>ar ikke haft brug for det</a:t>
            </a:r>
            <a:r>
              <a:rPr lang="da-DK" dirty="0">
                <a:solidFill>
                  <a:srgbClr val="D5D3DE"/>
                </a:solidFill>
              </a:rPr>
              <a:t> </a:t>
            </a:r>
          </a:p>
          <a:p>
            <a:pPr marL="457200" indent="-457200">
              <a:buAutoNum type="arabicPeriod"/>
            </a:pPr>
            <a:r>
              <a:rPr lang="da-DK" sz="1800" dirty="0">
                <a:solidFill>
                  <a:srgbClr val="D5D3DE"/>
                </a:solidFill>
                <a:latin typeface="Calibri" panose="020F0502020204030204" pitchFamily="34" charset="0"/>
              </a:rPr>
              <a:t>G</a:t>
            </a:r>
            <a:r>
              <a:rPr lang="da-DK" sz="1800" b="0" i="0" u="none" strike="noStrike" dirty="0">
                <a:solidFill>
                  <a:srgbClr val="D5D3DE"/>
                </a:solidFill>
                <a:effectLst/>
                <a:latin typeface="Calibri" panose="020F0502020204030204" pitchFamily="34" charset="0"/>
              </a:rPr>
              <a:t>erne flere menupunkter så tingene er nemmere af finde</a:t>
            </a:r>
            <a:r>
              <a:rPr lang="da-DK" dirty="0">
                <a:solidFill>
                  <a:srgbClr val="D5D3DE"/>
                </a:solidFill>
              </a:rPr>
              <a:t> </a:t>
            </a:r>
          </a:p>
          <a:p>
            <a:pPr marL="457200" indent="-457200">
              <a:buAutoNum type="arabicPeriod"/>
            </a:pPr>
            <a:r>
              <a:rPr lang="da-DK" sz="1800" dirty="0">
                <a:solidFill>
                  <a:srgbClr val="D5D3DE"/>
                </a:solidFill>
                <a:latin typeface="Calibri" panose="020F0502020204030204" pitchFamily="34" charset="0"/>
              </a:rPr>
              <a:t>V</a:t>
            </a:r>
            <a:r>
              <a:rPr lang="da-DK" sz="1800" b="0" i="0" u="none" strike="noStrike" dirty="0">
                <a:solidFill>
                  <a:srgbClr val="D5D3DE"/>
                </a:solidFill>
                <a:effectLst/>
                <a:latin typeface="Calibri" panose="020F0502020204030204" pitchFamily="34" charset="0"/>
              </a:rPr>
              <a:t>i er ikke helt klar over, hvad der menes med 'Login område’</a:t>
            </a:r>
            <a:r>
              <a:rPr lang="da-DK" dirty="0">
                <a:solidFill>
                  <a:srgbClr val="D5D3DE"/>
                </a:solidFill>
              </a:rPr>
              <a:t> </a:t>
            </a:r>
          </a:p>
          <a:p>
            <a:pPr marL="457200" indent="-457200">
              <a:buAutoNum type="arabicPeriod"/>
            </a:pPr>
            <a:r>
              <a:rPr lang="da-DK" sz="1800" b="0" i="0" u="none" strike="noStrike" dirty="0">
                <a:solidFill>
                  <a:srgbClr val="D5D3DE"/>
                </a:solidFill>
                <a:effectLst/>
                <a:latin typeface="Calibri" panose="020F0502020204030204" pitchFamily="34" charset="0"/>
              </a:rPr>
              <a:t>Siden fungerede rigtig godt.</a:t>
            </a:r>
            <a:r>
              <a:rPr lang="da-DK" dirty="0">
                <a:solidFill>
                  <a:srgbClr val="D5D3DE"/>
                </a:solidFill>
              </a:rPr>
              <a:t> </a:t>
            </a:r>
          </a:p>
          <a:p>
            <a:pPr marL="457200" indent="-457200">
              <a:buAutoNum type="arabicPeriod"/>
            </a:pPr>
            <a:endParaRPr lang="da-DK" dirty="0"/>
          </a:p>
        </p:txBody>
      </p:sp>
      <p:pic>
        <p:nvPicPr>
          <p:cNvPr id="4" name="Billede 3">
            <a:extLst>
              <a:ext uri="{FF2B5EF4-FFF2-40B4-BE49-F238E27FC236}">
                <a16:creationId xmlns:a16="http://schemas.microsoft.com/office/drawing/2014/main" id="{DC02BBF2-1E2A-D05D-8292-A7C5A051E1AB}"/>
              </a:ext>
            </a:extLst>
          </p:cNvPr>
          <p:cNvPicPr>
            <a:picLocks noChangeAspect="1"/>
          </p:cNvPicPr>
          <p:nvPr/>
        </p:nvPicPr>
        <p:blipFill>
          <a:blip r:embed="rId2"/>
          <a:stretch>
            <a:fillRect/>
          </a:stretch>
        </p:blipFill>
        <p:spPr>
          <a:xfrm>
            <a:off x="2190619" y="275132"/>
            <a:ext cx="7038975" cy="2314575"/>
          </a:xfrm>
          <a:prstGeom prst="rect">
            <a:avLst/>
          </a:prstGeom>
        </p:spPr>
      </p:pic>
    </p:spTree>
    <p:extLst>
      <p:ext uri="{BB962C8B-B14F-4D97-AF65-F5344CB8AC3E}">
        <p14:creationId xmlns:p14="http://schemas.microsoft.com/office/powerpoint/2010/main" val="1937554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Både og, deltageren var ikke imponeret. </a:t>
            </a:r>
          </a:p>
          <a:p>
            <a:pPr marL="457200" indent="-457200">
              <a:buAutoNum type="arabicPeriod"/>
            </a:pPr>
            <a:r>
              <a:rPr lang="da-DK" sz="1800" dirty="0">
                <a:solidFill>
                  <a:schemeClr val="bg1">
                    <a:lumMod val="95000"/>
                  </a:schemeClr>
                </a:solidFill>
                <a:latin typeface="Calibri" panose="020F0502020204030204" pitchFamily="34" charset="0"/>
              </a:rPr>
              <a:t>I</a:t>
            </a:r>
            <a:r>
              <a:rPr lang="da-DK" sz="1800" b="0" i="0" u="none" strike="noStrike" dirty="0">
                <a:solidFill>
                  <a:schemeClr val="bg1">
                    <a:lumMod val="95000"/>
                  </a:schemeClr>
                </a:solidFill>
                <a:effectLst/>
                <a:latin typeface="Calibri" panose="020F0502020204030204" pitchFamily="34" charset="0"/>
              </a:rPr>
              <a:t>kke specielt spændende alle dage. men vi anerkender at det er en svær opgave at lave mad som alle kan lide på en pløjemark :-)</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For dårligt, for lidt, og for dyrt. Flere af vores deltagere gik i foodtrucks.</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For lidt udvalg. Kvalitet stod ikke mål med prisen.</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ikke billig</a:t>
            </a:r>
            <a:r>
              <a:rPr lang="da-DK" sz="1400"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Ok til så mange mennesker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var under middel</a:t>
            </a:r>
            <a:r>
              <a:rPr lang="da-DK" sz="1400"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p:txBody>
      </p:sp>
      <p:pic>
        <p:nvPicPr>
          <p:cNvPr id="4" name="Billede 3">
            <a:extLst>
              <a:ext uri="{FF2B5EF4-FFF2-40B4-BE49-F238E27FC236}">
                <a16:creationId xmlns:a16="http://schemas.microsoft.com/office/drawing/2014/main" id="{C1C6DF3C-B376-64F8-F689-FCBD2A56C863}"/>
              </a:ext>
            </a:extLst>
          </p:cNvPr>
          <p:cNvPicPr>
            <a:picLocks noChangeAspect="1"/>
          </p:cNvPicPr>
          <p:nvPr/>
        </p:nvPicPr>
        <p:blipFill>
          <a:blip r:embed="rId2"/>
          <a:stretch>
            <a:fillRect/>
          </a:stretch>
        </p:blipFill>
        <p:spPr>
          <a:xfrm>
            <a:off x="2817216" y="285838"/>
            <a:ext cx="5886450" cy="1924050"/>
          </a:xfrm>
          <a:prstGeom prst="rect">
            <a:avLst/>
          </a:prstGeom>
        </p:spPr>
      </p:pic>
    </p:spTree>
    <p:extLst>
      <p:ext uri="{BB962C8B-B14F-4D97-AF65-F5344CB8AC3E}">
        <p14:creationId xmlns:p14="http://schemas.microsoft.com/office/powerpoint/2010/main" val="352785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lnSpcReduction="2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Tidspunkterne var ikke sådan at alle kunne spise efter de planer faget havde lagt. </a:t>
            </a:r>
          </a:p>
          <a:p>
            <a:pPr marL="457200" indent="-457200">
              <a:buAutoNum type="arabicPeriod"/>
            </a:pPr>
            <a:r>
              <a:rPr lang="da-DK" sz="1800" dirty="0">
                <a:solidFill>
                  <a:schemeClr val="bg1">
                    <a:lumMod val="95000"/>
                  </a:schemeClr>
                </a:solidFill>
                <a:latin typeface="Calibri" panose="020F0502020204030204" pitchFamily="34" charset="0"/>
              </a:rPr>
              <a:t>V</a:t>
            </a:r>
            <a:r>
              <a:rPr lang="da-DK" sz="1800" b="0" i="0" u="none" strike="noStrike" dirty="0">
                <a:solidFill>
                  <a:schemeClr val="bg1">
                    <a:lumMod val="95000"/>
                  </a:schemeClr>
                </a:solidFill>
                <a:effectLst/>
                <a:latin typeface="Calibri" panose="020F0502020204030204" pitchFamily="34" charset="0"/>
              </a:rPr>
              <a:t>i fik aldrig udleveret madbilletter, men fandt en løsning.</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er et problem at man ikke kan købe ekstra billetter. særligt under opbygningen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IU havde ikke bestilt nok</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Der var morgenmad ca. 6.30 og nogle deltagere havde først spisebilletter til kl. 12.30 el. 13.00. Det er for langt tid, når man konkurrerer med fysisk hårdt arbejde.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svært ved at få billetterne og hvor mange der var til rådighed</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fik til helt andre tider end bestilt og fik besked på at bare bruge dem på den tid, der passede os. Men jeg havde brugt virkelig lang tid på at finde ud af, hvilke tidspunkter vi havde hvor mange gæster på standen og så skulle de spise med en billet med forkert tidspunkt på og det skabte unødig </a:t>
            </a:r>
            <a:r>
              <a:rPr lang="da-DK" sz="1800" b="0" i="0" u="none" strike="noStrike" dirty="0" err="1">
                <a:solidFill>
                  <a:schemeClr val="bg1">
                    <a:lumMod val="95000"/>
                  </a:schemeClr>
                </a:solidFill>
                <a:effectLst/>
                <a:latin typeface="Calibri" panose="020F0502020204030204" pitchFamily="34" charset="0"/>
              </a:rPr>
              <a:t>forvirrig</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8965EB6B-4103-6FF4-5CFC-A1DDFDBE570F}"/>
              </a:ext>
            </a:extLst>
          </p:cNvPr>
          <p:cNvPicPr>
            <a:picLocks noChangeAspect="1"/>
          </p:cNvPicPr>
          <p:nvPr/>
        </p:nvPicPr>
        <p:blipFill>
          <a:blip r:embed="rId2"/>
          <a:stretch>
            <a:fillRect/>
          </a:stretch>
        </p:blipFill>
        <p:spPr>
          <a:xfrm>
            <a:off x="2963454" y="238911"/>
            <a:ext cx="5895975" cy="1866900"/>
          </a:xfrm>
          <a:prstGeom prst="rect">
            <a:avLst/>
          </a:prstGeom>
        </p:spPr>
      </p:pic>
    </p:spTree>
    <p:extLst>
      <p:ext uri="{BB962C8B-B14F-4D97-AF65-F5344CB8AC3E}">
        <p14:creationId xmlns:p14="http://schemas.microsoft.com/office/powerpoint/2010/main" val="3391943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forstået at man kunne købe kander med te/kaffe på pladsen. Men det var ikke muligt fik vi at vide derude.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ved jeg ikke - jeg hører det ikke var</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endParaRPr lang="da-DK" dirty="0"/>
          </a:p>
        </p:txBody>
      </p:sp>
      <p:pic>
        <p:nvPicPr>
          <p:cNvPr id="7" name="Billede 6">
            <a:extLst>
              <a:ext uri="{FF2B5EF4-FFF2-40B4-BE49-F238E27FC236}">
                <a16:creationId xmlns:a16="http://schemas.microsoft.com/office/drawing/2014/main" id="{38D2BAAB-D8AC-EDBC-31EB-EC7CF4694D87}"/>
              </a:ext>
            </a:extLst>
          </p:cNvPr>
          <p:cNvPicPr>
            <a:picLocks noChangeAspect="1"/>
          </p:cNvPicPr>
          <p:nvPr/>
        </p:nvPicPr>
        <p:blipFill>
          <a:blip r:embed="rId2"/>
          <a:stretch>
            <a:fillRect/>
          </a:stretch>
        </p:blipFill>
        <p:spPr>
          <a:xfrm>
            <a:off x="2782086" y="224624"/>
            <a:ext cx="5772150" cy="1895475"/>
          </a:xfrm>
          <a:prstGeom prst="rect">
            <a:avLst/>
          </a:prstGeom>
        </p:spPr>
      </p:pic>
    </p:spTree>
    <p:extLst>
      <p:ext uri="{BB962C8B-B14F-4D97-AF65-F5344CB8AC3E}">
        <p14:creationId xmlns:p14="http://schemas.microsoft.com/office/powerpoint/2010/main" val="3720517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917659"/>
          </a:xfrm>
        </p:spPr>
        <p:txBody>
          <a:bodyPr>
            <a:normAutofit/>
          </a:bodyPr>
          <a:lstStyle/>
          <a:p>
            <a:pPr marL="457200" indent="-457200">
              <a:buAutoNum type="arabicPeriod"/>
            </a:pPr>
            <a:r>
              <a:rPr lang="da-DK" sz="1500" dirty="0">
                <a:solidFill>
                  <a:schemeClr val="bg1">
                    <a:lumMod val="95000"/>
                  </a:schemeClr>
                </a:solidFill>
                <a:latin typeface="Calibri" panose="020F0502020204030204" pitchFamily="34" charset="0"/>
              </a:rPr>
              <a:t>De affalds aftaler kendt jeg ikke til. </a:t>
            </a:r>
          </a:p>
          <a:p>
            <a:pPr marL="457200" indent="-457200">
              <a:buAutoNum type="arabicPeriod"/>
            </a:pPr>
            <a:r>
              <a:rPr lang="da-DK" sz="1500" dirty="0">
                <a:solidFill>
                  <a:schemeClr val="bg1">
                    <a:lumMod val="95000"/>
                  </a:schemeClr>
                </a:solidFill>
                <a:latin typeface="Calibri" panose="020F0502020204030204" pitchFamily="34" charset="0"/>
              </a:rPr>
              <a:t>Jeg kender ikke aftalen, men synes generelt, at der manglede skraldespande i teltene </a:t>
            </a:r>
          </a:p>
          <a:p>
            <a:pPr marL="457200" indent="-457200">
              <a:buAutoNum type="arabicPeriod"/>
            </a:pPr>
            <a:r>
              <a:rPr lang="da-DK" sz="1500" dirty="0">
                <a:solidFill>
                  <a:schemeClr val="bg1">
                    <a:lumMod val="95000"/>
                  </a:schemeClr>
                </a:solidFill>
                <a:latin typeface="Calibri" panose="020F0502020204030204" pitchFamily="34" charset="0"/>
              </a:rPr>
              <a:t>Vi havde kun mursten, mørtel og fliser rester </a:t>
            </a:r>
          </a:p>
          <a:p>
            <a:pPr marL="457200" indent="-457200">
              <a:buAutoNum type="arabicPeriod"/>
            </a:pPr>
            <a:r>
              <a:rPr lang="da-DK" sz="1500" dirty="0">
                <a:solidFill>
                  <a:schemeClr val="bg1">
                    <a:lumMod val="95000"/>
                  </a:schemeClr>
                </a:solidFill>
                <a:latin typeface="Calibri" panose="020F0502020204030204" pitchFamily="34" charset="0"/>
              </a:rPr>
              <a:t>Vi havde ingen særaftaler </a:t>
            </a:r>
          </a:p>
          <a:p>
            <a:pPr marL="457200" indent="-457200">
              <a:buAutoNum type="arabicPeriod"/>
            </a:pPr>
            <a:r>
              <a:rPr lang="da-DK" sz="1500" dirty="0">
                <a:solidFill>
                  <a:schemeClr val="bg1">
                    <a:lumMod val="95000"/>
                  </a:schemeClr>
                </a:solidFill>
                <a:latin typeface="Calibri" panose="020F0502020204030204" pitchFamily="34" charset="0"/>
              </a:rPr>
              <a:t>Blev søndag opmærksom på at bio og rest blev smidt i samme container - selv om fagene havde sorteret</a:t>
            </a:r>
          </a:p>
          <a:p>
            <a:pPr marL="457200" indent="-457200">
              <a:buAutoNum type="arabicPeriod"/>
            </a:pPr>
            <a:r>
              <a:rPr lang="da-DK" sz="1500" dirty="0">
                <a:solidFill>
                  <a:schemeClr val="bg1">
                    <a:lumMod val="95000"/>
                  </a:schemeClr>
                </a:solidFill>
                <a:latin typeface="Calibri" panose="020F0502020204030204" pitchFamily="34" charset="0"/>
              </a:rPr>
              <a:t>Affaldscentralerne skal ligge mere centralt. </a:t>
            </a:r>
          </a:p>
          <a:p>
            <a:pPr marL="457200" indent="-457200">
              <a:buAutoNum type="arabicPeriod"/>
            </a:pPr>
            <a:r>
              <a:rPr lang="da-DK" sz="1500" dirty="0">
                <a:solidFill>
                  <a:schemeClr val="bg1">
                    <a:lumMod val="95000"/>
                  </a:schemeClr>
                </a:solidFill>
                <a:latin typeface="Calibri" panose="020F0502020204030204" pitchFamily="34" charset="0"/>
              </a:rPr>
              <a:t>Containere var for høje, så man ikke kunne nå op til dem. De blev også tømt for sjældent, PAP var overfyldt </a:t>
            </a:r>
          </a:p>
          <a:p>
            <a:pPr marL="457200" indent="-457200">
              <a:buAutoNum type="arabicPeriod"/>
            </a:pPr>
            <a:r>
              <a:rPr lang="da-DK" sz="1500" dirty="0">
                <a:solidFill>
                  <a:schemeClr val="bg1">
                    <a:lumMod val="95000"/>
                  </a:schemeClr>
                </a:solidFill>
                <a:latin typeface="Calibri" panose="020F0502020204030204" pitchFamily="34" charset="0"/>
              </a:rPr>
              <a:t>Møgbeskidt ingen affaldssortering </a:t>
            </a:r>
          </a:p>
          <a:p>
            <a:pPr marL="457200" indent="-457200">
              <a:buAutoNum type="arabicPeriod"/>
            </a:pPr>
            <a:r>
              <a:rPr lang="da-DK" sz="1500" dirty="0">
                <a:solidFill>
                  <a:schemeClr val="bg1">
                    <a:lumMod val="95000"/>
                  </a:schemeClr>
                </a:solidFill>
                <a:latin typeface="Calibri" panose="020F0502020204030204" pitchFamily="34" charset="0"/>
              </a:rPr>
              <a:t>Ikke ok at skulle smide materialer op i 2 meter højde, med fare for returfald </a:t>
            </a:r>
          </a:p>
        </p:txBody>
      </p:sp>
      <p:pic>
        <p:nvPicPr>
          <p:cNvPr id="4" name="Billede 3">
            <a:extLst>
              <a:ext uri="{FF2B5EF4-FFF2-40B4-BE49-F238E27FC236}">
                <a16:creationId xmlns:a16="http://schemas.microsoft.com/office/drawing/2014/main" id="{940B10DC-22F8-3498-662B-D08F83CF56D5}"/>
              </a:ext>
            </a:extLst>
          </p:cNvPr>
          <p:cNvPicPr>
            <a:picLocks noChangeAspect="1"/>
          </p:cNvPicPr>
          <p:nvPr/>
        </p:nvPicPr>
        <p:blipFill>
          <a:blip r:embed="rId2"/>
          <a:stretch>
            <a:fillRect/>
          </a:stretch>
        </p:blipFill>
        <p:spPr>
          <a:xfrm>
            <a:off x="2698851" y="175863"/>
            <a:ext cx="5972175" cy="2009775"/>
          </a:xfrm>
          <a:prstGeom prst="rect">
            <a:avLst/>
          </a:prstGeom>
        </p:spPr>
      </p:pic>
    </p:spTree>
    <p:extLst>
      <p:ext uri="{BB962C8B-B14F-4D97-AF65-F5344CB8AC3E}">
        <p14:creationId xmlns:p14="http://schemas.microsoft.com/office/powerpoint/2010/main" val="3002357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785145"/>
            <a:ext cx="9588813" cy="3355596"/>
          </a:xfrm>
        </p:spPr>
        <p:txBody>
          <a:bodyPr>
            <a:normAutofit/>
          </a:bodyPr>
          <a:lstStyle/>
          <a:p>
            <a:pPr marL="457200" indent="-457200">
              <a:buAutoNum type="arabicPeriod"/>
            </a:pPr>
            <a:r>
              <a:rPr lang="da-DK" sz="1800" b="0" i="0" u="none" strike="noStrike" dirty="0">
                <a:effectLst/>
                <a:latin typeface="Calibri" panose="020F0502020204030204" pitchFamily="34" charset="0"/>
              </a:rPr>
              <a:t>Kunne vi blive bedre til</a:t>
            </a:r>
            <a:r>
              <a:rPr lang="da-DK" dirty="0"/>
              <a:t> </a:t>
            </a:r>
          </a:p>
          <a:p>
            <a:pPr marL="457200" indent="-457200">
              <a:buAutoNum type="arabicPeriod"/>
            </a:pPr>
            <a:r>
              <a:rPr lang="da-DK" sz="1800" b="0" i="0" u="none" strike="noStrike" dirty="0">
                <a:effectLst/>
                <a:latin typeface="Calibri" panose="020F0502020204030204" pitchFamily="34" charset="0"/>
              </a:rPr>
              <a:t>Det var en god ordning med de blå skraldespande</a:t>
            </a:r>
            <a:r>
              <a:rPr lang="da-DK" dirty="0"/>
              <a:t> </a:t>
            </a:r>
          </a:p>
        </p:txBody>
      </p:sp>
      <p:pic>
        <p:nvPicPr>
          <p:cNvPr id="4" name="Billede 3">
            <a:extLst>
              <a:ext uri="{FF2B5EF4-FFF2-40B4-BE49-F238E27FC236}">
                <a16:creationId xmlns:a16="http://schemas.microsoft.com/office/drawing/2014/main" id="{A1A5EC4D-C9C4-63DB-F668-16F935789CFB}"/>
              </a:ext>
            </a:extLst>
          </p:cNvPr>
          <p:cNvPicPr>
            <a:picLocks noChangeAspect="1"/>
          </p:cNvPicPr>
          <p:nvPr/>
        </p:nvPicPr>
        <p:blipFill>
          <a:blip r:embed="rId2"/>
          <a:stretch>
            <a:fillRect/>
          </a:stretch>
        </p:blipFill>
        <p:spPr>
          <a:xfrm>
            <a:off x="2519057" y="164721"/>
            <a:ext cx="5962650" cy="2266950"/>
          </a:xfrm>
          <a:prstGeom prst="rect">
            <a:avLst/>
          </a:prstGeom>
        </p:spPr>
      </p:pic>
    </p:spTree>
    <p:extLst>
      <p:ext uri="{BB962C8B-B14F-4D97-AF65-F5344CB8AC3E}">
        <p14:creationId xmlns:p14="http://schemas.microsoft.com/office/powerpoint/2010/main" val="3896421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1400961"/>
            <a:ext cx="9588813" cy="4823669"/>
          </a:xfrm>
        </p:spPr>
        <p:txBody>
          <a:bodyPr>
            <a:normAutofit fontScale="47500" lnSpcReduction="2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Stor mangel på skraldespande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blev brugt en tom stand til alt muligt skrald, som stod der under det meste af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 vi måtte skærme det af med tv</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har meget affald dagligt som er tungt( kød, ben mv.) og derfor behov for en ordning hvor affaldet kan hentes dagligt. Vi oplevede at vi skulle finde affaldscontainere og selvom vi sorterede kunne vi se det hele blev væltet i samme sted-det gav ingen mening. Det kræver særligt mandskab at skulle gå med det tunge affald.</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som de eneste i vores telt affaldsspande og sortering i fem grupper, som vi selv havde haft med. Alle brugte vores spande, så vi måtte tømme ofte, og det var svært at gennemskue sorteringssystemet ved containerne.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ikke til at sortere optimalt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 hvorfor var der ingen skraldespande i teltene? </a:t>
            </a:r>
            <a:br>
              <a:rPr lang="da-DK" sz="1800" b="0" i="0" u="none" strike="noStrike" dirty="0">
                <a:solidFill>
                  <a:schemeClr val="bg1">
                    <a:lumMod val="95000"/>
                  </a:schemeClr>
                </a:solidFill>
                <a:effectLst/>
                <a:latin typeface="Calibri" panose="020F0502020204030204" pitchFamily="34" charset="0"/>
              </a:rPr>
            </a:b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 der blev ikke tømt skrald foran teltene. skraldet hobede sig op foran ind- og udgange og så meget ulækkert ud. overfyldte skraldespande og skrald på jorden.</a:t>
            </a:r>
            <a:br>
              <a:rPr lang="da-DK" sz="1800" b="0" i="0" u="none" strike="noStrike" dirty="0">
                <a:solidFill>
                  <a:schemeClr val="bg1">
                    <a:lumMod val="95000"/>
                  </a:schemeClr>
                </a:solidFill>
                <a:effectLst/>
                <a:latin typeface="Calibri" panose="020F0502020204030204" pitchFamily="34" charset="0"/>
              </a:rPr>
            </a:b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Forslag:</a:t>
            </a: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 </a:t>
            </a:r>
            <a:r>
              <a:rPr lang="da-DK" sz="1800" b="0" i="0" u="none" strike="noStrike" dirty="0" err="1">
                <a:solidFill>
                  <a:schemeClr val="bg1">
                    <a:lumMod val="95000"/>
                  </a:schemeClr>
                </a:solidFill>
                <a:effectLst/>
                <a:latin typeface="Calibri" panose="020F0502020204030204" pitchFamily="34" charset="0"/>
              </a:rPr>
              <a:t>Donering</a:t>
            </a:r>
            <a:r>
              <a:rPr lang="da-DK" sz="1800" b="0" i="0" u="none" strike="noStrike" dirty="0">
                <a:solidFill>
                  <a:schemeClr val="bg1">
                    <a:lumMod val="95000"/>
                  </a:schemeClr>
                </a:solidFill>
                <a:effectLst/>
                <a:latin typeface="Calibri" panose="020F0502020204030204" pitchFamily="34" charset="0"/>
              </a:rPr>
              <a:t> af pant </a:t>
            </a: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 </a:t>
            </a:r>
            <a:r>
              <a:rPr lang="da-DK" sz="1800" b="0" i="0" u="none" strike="noStrike" dirty="0" err="1">
                <a:solidFill>
                  <a:schemeClr val="bg1">
                    <a:lumMod val="95000"/>
                  </a:schemeClr>
                </a:solidFill>
                <a:effectLst/>
                <a:latin typeface="Calibri" panose="020F0502020204030204" pitchFamily="34" charset="0"/>
              </a:rPr>
              <a:t>donering</a:t>
            </a:r>
            <a:r>
              <a:rPr lang="da-DK" sz="1800" b="0" i="0" u="none" strike="noStrike" dirty="0">
                <a:solidFill>
                  <a:schemeClr val="bg1">
                    <a:lumMod val="95000"/>
                  </a:schemeClr>
                </a:solidFill>
                <a:effectLst/>
                <a:latin typeface="Calibri" panose="020F0502020204030204" pitchFamily="34" charset="0"/>
              </a:rPr>
              <a:t> af overskudsmaterialer</a:t>
            </a: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 affaldssortering på publikumsområderne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skal ikke selv trille skraldespande op til containere - de bør blive hentet den for standen hver aften eller morgen</a:t>
            </a:r>
            <a:r>
              <a:rPr lang="da-DK" dirty="0">
                <a:solidFill>
                  <a:schemeClr val="bg1">
                    <a:lumMod val="95000"/>
                  </a:schemeClr>
                </a:solidFill>
              </a:rPr>
              <a:t> </a:t>
            </a:r>
            <a:r>
              <a:rPr lang="da-DK" sz="1800" b="0" i="0" u="none" strike="noStrike" dirty="0">
                <a:solidFill>
                  <a:schemeClr val="bg1">
                    <a:lumMod val="95000"/>
                  </a:schemeClr>
                </a:solidFill>
                <a:effectLst/>
                <a:latin typeface="Calibri" panose="020F0502020204030204" pitchFamily="34" charset="0"/>
              </a:rPr>
              <a:t>Det flød med affald uden for teltene under konkurrencerne, fordi de blå containere ikke blev tømt.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Flere </a:t>
            </a:r>
            <a:r>
              <a:rPr lang="da-DK" sz="1800" dirty="0">
                <a:solidFill>
                  <a:schemeClr val="bg1">
                    <a:lumMod val="95000"/>
                  </a:schemeClr>
                </a:solidFill>
                <a:latin typeface="Calibri" panose="020F0502020204030204" pitchFamily="34" charset="0"/>
              </a:rPr>
              <a:t>fraktioner, fx madvarer, glas og metal </a:t>
            </a:r>
          </a:p>
          <a:p>
            <a:pPr marL="457200" indent="-457200">
              <a:buAutoNum type="arabicPeriod"/>
            </a:pPr>
            <a:r>
              <a:rPr lang="da-DK" sz="1800" dirty="0">
                <a:solidFill>
                  <a:schemeClr val="bg1">
                    <a:lumMod val="95000"/>
                  </a:schemeClr>
                </a:solidFill>
                <a:latin typeface="Calibri" panose="020F0502020204030204" pitchFamily="34" charset="0"/>
              </a:rPr>
              <a:t>Den kunne være mere ambitiøs ift. publikum, hvis vi skal signalere, at vi er del af den grønne omstilling </a:t>
            </a:r>
          </a:p>
          <a:p>
            <a:pPr marL="457200" indent="-457200">
              <a:buAutoNum type="arabicPeriod"/>
            </a:pPr>
            <a:r>
              <a:rPr lang="da-DK" sz="1800" dirty="0">
                <a:solidFill>
                  <a:schemeClr val="bg1">
                    <a:lumMod val="95000"/>
                  </a:schemeClr>
                </a:solidFill>
                <a:latin typeface="Calibri" panose="020F0502020204030204" pitchFamily="34" charset="0"/>
              </a:rPr>
              <a:t>Rampe nødvendig ved container </a:t>
            </a:r>
          </a:p>
          <a:p>
            <a:pPr marL="457200" indent="-457200">
              <a:buAutoNum type="arabicPeriod"/>
            </a:pPr>
            <a:r>
              <a:rPr lang="da-DK" sz="1800" dirty="0">
                <a:solidFill>
                  <a:schemeClr val="bg1">
                    <a:lumMod val="95000"/>
                  </a:schemeClr>
                </a:solidFill>
                <a:latin typeface="Calibri" panose="020F0502020204030204" pitchFamily="34" charset="0"/>
              </a:rPr>
              <a:t>Ingen rengøring i fælles arealer. Affaldssortering mangelfuld og pinlig når vi ex inviterer gymnasier til oplæg om bæredygtig </a:t>
            </a:r>
            <a:br>
              <a:rPr lang="da-DK" sz="1800" dirty="0">
                <a:solidFill>
                  <a:schemeClr val="bg1">
                    <a:lumMod val="95000"/>
                  </a:schemeClr>
                </a:solidFill>
                <a:latin typeface="Calibri" panose="020F0502020204030204" pitchFamily="34" charset="0"/>
              </a:rPr>
            </a:br>
            <a:r>
              <a:rPr lang="da-DK" sz="1800" dirty="0">
                <a:solidFill>
                  <a:schemeClr val="bg1">
                    <a:lumMod val="95000"/>
                  </a:schemeClr>
                </a:solidFill>
                <a:latin typeface="Calibri" panose="020F0502020204030204" pitchFamily="34" charset="0"/>
              </a:rPr>
              <a:t>For få og usynlige skraldespande/affaldssortering </a:t>
            </a:r>
          </a:p>
          <a:p>
            <a:pPr marL="457200" indent="-457200">
              <a:buAutoNum type="arabicPeriod"/>
            </a:pPr>
            <a:r>
              <a:rPr lang="da-DK" sz="1800" dirty="0">
                <a:solidFill>
                  <a:schemeClr val="bg1">
                    <a:lumMod val="95000"/>
                  </a:schemeClr>
                </a:solidFill>
                <a:latin typeface="Calibri" panose="020F0502020204030204" pitchFamily="34" charset="0"/>
              </a:rPr>
              <a:t>Ingen rengøring i fælles arealer. Affaldssortering mangelfuld og pinlig når vi ex inviterer gymnasier til oplæg om bæredygtig </a:t>
            </a:r>
          </a:p>
          <a:p>
            <a:pPr marL="457200" indent="-457200">
              <a:buAutoNum type="arabicPeriod"/>
            </a:pPr>
            <a:r>
              <a:rPr lang="da-DK" sz="1800" dirty="0">
                <a:solidFill>
                  <a:schemeClr val="bg1">
                    <a:lumMod val="95000"/>
                  </a:schemeClr>
                </a:solidFill>
                <a:latin typeface="Calibri" panose="020F0502020204030204" pitchFamily="34" charset="0"/>
              </a:rPr>
              <a:t>For få og usynlige skraldespande/affaldssortering</a:t>
            </a:r>
          </a:p>
        </p:txBody>
      </p:sp>
      <p:pic>
        <p:nvPicPr>
          <p:cNvPr id="4" name="Billede 3">
            <a:extLst>
              <a:ext uri="{FF2B5EF4-FFF2-40B4-BE49-F238E27FC236}">
                <a16:creationId xmlns:a16="http://schemas.microsoft.com/office/drawing/2014/main" id="{1767A41E-327F-C91A-78A7-B541509605ED}"/>
              </a:ext>
            </a:extLst>
          </p:cNvPr>
          <p:cNvPicPr>
            <a:picLocks noChangeAspect="1"/>
          </p:cNvPicPr>
          <p:nvPr/>
        </p:nvPicPr>
        <p:blipFill>
          <a:blip r:embed="rId2"/>
          <a:stretch>
            <a:fillRect/>
          </a:stretch>
        </p:blipFill>
        <p:spPr>
          <a:xfrm>
            <a:off x="2196255" y="60994"/>
            <a:ext cx="7296150" cy="1333500"/>
          </a:xfrm>
          <a:prstGeom prst="rect">
            <a:avLst/>
          </a:prstGeom>
        </p:spPr>
      </p:pic>
    </p:spTree>
    <p:extLst>
      <p:ext uri="{BB962C8B-B14F-4D97-AF65-F5344CB8AC3E}">
        <p14:creationId xmlns:p14="http://schemas.microsoft.com/office/powerpoint/2010/main" val="3590412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Under bedømmelse Med CIS faldt vi ud flere gange, og var derfor endnu engang presset med hensyn til at aflevere diplomer.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Svært at lave pressemateriale umiddelbart efter afslutningsceremonien, da WIFI ikke virkede eller var lukket</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endParaRPr lang="da-DK" dirty="0"/>
          </a:p>
        </p:txBody>
      </p:sp>
      <p:pic>
        <p:nvPicPr>
          <p:cNvPr id="4" name="Billede 3">
            <a:extLst>
              <a:ext uri="{FF2B5EF4-FFF2-40B4-BE49-F238E27FC236}">
                <a16:creationId xmlns:a16="http://schemas.microsoft.com/office/drawing/2014/main" id="{181D3F02-0EC2-C120-E2E7-55D1E9ABE51C}"/>
              </a:ext>
            </a:extLst>
          </p:cNvPr>
          <p:cNvPicPr>
            <a:picLocks noChangeAspect="1"/>
          </p:cNvPicPr>
          <p:nvPr/>
        </p:nvPicPr>
        <p:blipFill>
          <a:blip r:embed="rId2"/>
          <a:stretch>
            <a:fillRect/>
          </a:stretch>
        </p:blipFill>
        <p:spPr>
          <a:xfrm>
            <a:off x="2856669" y="204219"/>
            <a:ext cx="5857875" cy="1885950"/>
          </a:xfrm>
          <a:prstGeom prst="rect">
            <a:avLst/>
          </a:prstGeom>
        </p:spPr>
      </p:pic>
    </p:spTree>
    <p:extLst>
      <p:ext uri="{BB962C8B-B14F-4D97-AF65-F5344CB8AC3E}">
        <p14:creationId xmlns:p14="http://schemas.microsoft.com/office/powerpoint/2010/main" val="323614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var urimelig dyrt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Brugte det ikke, men ville ønske at </a:t>
            </a:r>
            <a:r>
              <a:rPr lang="da-DK" sz="1800" b="0" i="0" u="none" strike="noStrike" dirty="0" err="1">
                <a:solidFill>
                  <a:schemeClr val="bg1">
                    <a:lumMod val="95000"/>
                  </a:schemeClr>
                </a:solidFill>
                <a:effectLst/>
                <a:latin typeface="Calibri" panose="020F0502020204030204" pitchFamily="34" charset="0"/>
              </a:rPr>
              <a:t>SkillsDenmark</a:t>
            </a:r>
            <a:r>
              <a:rPr lang="da-DK" sz="1800" b="0" i="0" u="none" strike="noStrike" dirty="0">
                <a:solidFill>
                  <a:schemeClr val="bg1">
                    <a:lumMod val="95000"/>
                  </a:schemeClr>
                </a:solidFill>
                <a:effectLst/>
                <a:latin typeface="Calibri" panose="020F0502020204030204" pitchFamily="34" charset="0"/>
              </a:rPr>
              <a:t> havde stillet de mange ubrugte TV-sæt der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Benyttede det ikke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06BC6C3B-088B-0397-C60C-77314CBE2840}"/>
              </a:ext>
            </a:extLst>
          </p:cNvPr>
          <p:cNvPicPr>
            <a:picLocks noChangeAspect="1"/>
          </p:cNvPicPr>
          <p:nvPr/>
        </p:nvPicPr>
        <p:blipFill>
          <a:blip r:embed="rId2"/>
          <a:stretch>
            <a:fillRect/>
          </a:stretch>
        </p:blipFill>
        <p:spPr>
          <a:xfrm>
            <a:off x="2702042" y="238213"/>
            <a:ext cx="5848350" cy="2019300"/>
          </a:xfrm>
          <a:prstGeom prst="rect">
            <a:avLst/>
          </a:prstGeom>
        </p:spPr>
      </p:pic>
    </p:spTree>
    <p:extLst>
      <p:ext uri="{BB962C8B-B14F-4D97-AF65-F5344CB8AC3E}">
        <p14:creationId xmlns:p14="http://schemas.microsoft.com/office/powerpoint/2010/main" val="432636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ikke om det giver mening. Kan godt være bekymret for at kerneopgaven som er DM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ikke får den fulde opmærksom som det bør have.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er ikke inde over arrangementet.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Materialer/opgaver målrettet FGU kan måske erstatte det, og give eleverne samme/bedre oplevelse af </a:t>
            </a:r>
            <a:r>
              <a:rPr lang="da-DK" sz="1800" b="0" i="0" u="none" strike="noStrike" dirty="0" err="1">
                <a:solidFill>
                  <a:schemeClr val="bg1">
                    <a:lumMod val="95000"/>
                  </a:schemeClr>
                </a:solidFill>
                <a:effectLst/>
                <a:latin typeface="Calibri" panose="020F0502020204030204" pitchFamily="34" charset="0"/>
              </a:rPr>
              <a:t>erhvervsuddannnelserne</a:t>
            </a:r>
            <a:r>
              <a:rPr lang="da-DK" dirty="0">
                <a:solidFill>
                  <a:schemeClr val="bg1">
                    <a:lumMod val="95000"/>
                  </a:schemeClr>
                </a:solidFill>
              </a:rPr>
              <a:t> </a:t>
            </a:r>
          </a:p>
          <a:p>
            <a:pPr marL="457200" indent="-457200">
              <a:buAutoNum type="arabicPeriod"/>
            </a:pPr>
            <a:endParaRPr lang="da-DK" dirty="0"/>
          </a:p>
        </p:txBody>
      </p:sp>
      <p:pic>
        <p:nvPicPr>
          <p:cNvPr id="5" name="Billede 4">
            <a:extLst>
              <a:ext uri="{FF2B5EF4-FFF2-40B4-BE49-F238E27FC236}">
                <a16:creationId xmlns:a16="http://schemas.microsoft.com/office/drawing/2014/main" id="{95E6EBF3-77B5-6DEC-377C-93A137EE0864}"/>
              </a:ext>
            </a:extLst>
          </p:cNvPr>
          <p:cNvPicPr>
            <a:picLocks noChangeAspect="1"/>
          </p:cNvPicPr>
          <p:nvPr/>
        </p:nvPicPr>
        <p:blipFill>
          <a:blip r:embed="rId2"/>
          <a:stretch>
            <a:fillRect/>
          </a:stretch>
        </p:blipFill>
        <p:spPr>
          <a:xfrm>
            <a:off x="2908576" y="190369"/>
            <a:ext cx="5972175" cy="2047875"/>
          </a:xfrm>
          <a:prstGeom prst="rect">
            <a:avLst/>
          </a:prstGeom>
        </p:spPr>
      </p:pic>
    </p:spTree>
    <p:extLst>
      <p:ext uri="{BB962C8B-B14F-4D97-AF65-F5344CB8AC3E}">
        <p14:creationId xmlns:p14="http://schemas.microsoft.com/office/powerpoint/2010/main" val="435095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ikke om det giver mening. Kan godt være bekymret for at kerneopgaven som er DM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ikke får den fulde opmærksom som det bør have.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er ikke inde over arrangementet.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formatet er vanskeligt at følge med i, med formen fra 2024.</a:t>
            </a:r>
          </a:p>
          <a:p>
            <a:pPr marL="457200" indent="-457200">
              <a:buAutoNum type="arabicPeriod"/>
            </a:pPr>
            <a:endParaRPr lang="da-DK" dirty="0"/>
          </a:p>
        </p:txBody>
      </p:sp>
      <p:pic>
        <p:nvPicPr>
          <p:cNvPr id="5" name="Billede 4">
            <a:extLst>
              <a:ext uri="{FF2B5EF4-FFF2-40B4-BE49-F238E27FC236}">
                <a16:creationId xmlns:a16="http://schemas.microsoft.com/office/drawing/2014/main" id="{74D1BA16-542E-389D-C1CD-4499D2D1998F}"/>
              </a:ext>
            </a:extLst>
          </p:cNvPr>
          <p:cNvPicPr>
            <a:picLocks noChangeAspect="1"/>
          </p:cNvPicPr>
          <p:nvPr/>
        </p:nvPicPr>
        <p:blipFill>
          <a:blip r:embed="rId2"/>
          <a:stretch>
            <a:fillRect/>
          </a:stretch>
        </p:blipFill>
        <p:spPr>
          <a:xfrm>
            <a:off x="2702479" y="189015"/>
            <a:ext cx="5981700" cy="2000250"/>
          </a:xfrm>
          <a:prstGeom prst="rect">
            <a:avLst/>
          </a:prstGeom>
        </p:spPr>
      </p:pic>
    </p:spTree>
    <p:extLst>
      <p:ext uri="{BB962C8B-B14F-4D97-AF65-F5344CB8AC3E}">
        <p14:creationId xmlns:p14="http://schemas.microsoft.com/office/powerpoint/2010/main" val="59307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550253"/>
            <a:ext cx="9588813" cy="3229762"/>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Med min rolle i arrangementet, synes jeg der kom mange mails.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bliver sendt alt for mange mails ud løbende af flere som risikere ikke at blive læst. Opfordring til at det bliver samlet et sted fra.</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Vi</a:t>
            </a:r>
            <a:r>
              <a:rPr lang="da-DK" sz="1800" b="0" i="0" u="none" strike="noStrike" dirty="0">
                <a:solidFill>
                  <a:schemeClr val="bg1">
                    <a:lumMod val="95000"/>
                  </a:schemeClr>
                </a:solidFill>
                <a:effectLst/>
                <a:latin typeface="Calibri" panose="020F0502020204030204" pitchFamily="34" charset="0"/>
              </a:rPr>
              <a:t> kunne godt tænke os flere.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kommer mange mails. Nogle gange med samme indhold</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især til slut, hvor der virkelig var behov</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For mange mails. Opfordring til mere fokuserede mails. Og færre mails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7974CE61-C1E7-7F09-40D5-0836477281E7}"/>
              </a:ext>
            </a:extLst>
          </p:cNvPr>
          <p:cNvPicPr>
            <a:picLocks noChangeAspect="1"/>
          </p:cNvPicPr>
          <p:nvPr/>
        </p:nvPicPr>
        <p:blipFill>
          <a:blip r:embed="rId2"/>
          <a:stretch>
            <a:fillRect/>
          </a:stretch>
        </p:blipFill>
        <p:spPr>
          <a:xfrm>
            <a:off x="2624486" y="317121"/>
            <a:ext cx="5953125" cy="1962150"/>
          </a:xfrm>
          <a:prstGeom prst="rect">
            <a:avLst/>
          </a:prstGeom>
        </p:spPr>
      </p:pic>
    </p:spTree>
    <p:extLst>
      <p:ext uri="{BB962C8B-B14F-4D97-AF65-F5344CB8AC3E}">
        <p14:creationId xmlns:p14="http://schemas.microsoft.com/office/powerpoint/2010/main" val="3774808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det ikke. Ved ikke om det giver mening. Kan godt være bekymret for at kerneopgaven som er DM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ikke får den fulde opmærksom som det bør have.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er ikke inde over arrangementet.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Materialer/opgaver målrettet efterskoleelever kan måske erstatte det, og give eleverne samme/bedre oplevelse af erhvervsuddannelserne</a:t>
            </a:r>
            <a:r>
              <a:rPr lang="da-DK" dirty="0">
                <a:solidFill>
                  <a:schemeClr val="bg1">
                    <a:lumMod val="95000"/>
                  </a:schemeClr>
                </a:solidFill>
              </a:rPr>
              <a:t> </a:t>
            </a:r>
          </a:p>
          <a:p>
            <a:pPr marL="457200" indent="-457200">
              <a:buAutoNum type="arabicPeriod"/>
            </a:pPr>
            <a:endParaRPr lang="da-DK" dirty="0"/>
          </a:p>
        </p:txBody>
      </p:sp>
      <p:pic>
        <p:nvPicPr>
          <p:cNvPr id="4" name="Billede 3">
            <a:extLst>
              <a:ext uri="{FF2B5EF4-FFF2-40B4-BE49-F238E27FC236}">
                <a16:creationId xmlns:a16="http://schemas.microsoft.com/office/drawing/2014/main" id="{ABABC7D8-6175-3D19-D856-0B40659F6F83}"/>
              </a:ext>
            </a:extLst>
          </p:cNvPr>
          <p:cNvPicPr>
            <a:picLocks noChangeAspect="1"/>
          </p:cNvPicPr>
          <p:nvPr/>
        </p:nvPicPr>
        <p:blipFill>
          <a:blip r:embed="rId2"/>
          <a:stretch>
            <a:fillRect/>
          </a:stretch>
        </p:blipFill>
        <p:spPr>
          <a:xfrm>
            <a:off x="2922646" y="189015"/>
            <a:ext cx="5876925" cy="2000250"/>
          </a:xfrm>
          <a:prstGeom prst="rect">
            <a:avLst/>
          </a:prstGeom>
        </p:spPr>
      </p:pic>
    </p:spTree>
    <p:extLst>
      <p:ext uri="{BB962C8B-B14F-4D97-AF65-F5344CB8AC3E}">
        <p14:creationId xmlns:p14="http://schemas.microsoft.com/office/powerpoint/2010/main" val="441736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virkede ikke besøgt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det ikke. Ved ikke om det giver mening. Kan godt være bekymret for at kerneopgaven som er DM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ikke får den fulde opmærksom som det bør have.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er ikke inde over arrangementet.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ikke hvad det gik ud på</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32F9C060-0564-A260-B1E0-0BA75F40C67B}"/>
              </a:ext>
            </a:extLst>
          </p:cNvPr>
          <p:cNvPicPr>
            <a:picLocks noChangeAspect="1"/>
          </p:cNvPicPr>
          <p:nvPr/>
        </p:nvPicPr>
        <p:blipFill>
          <a:blip r:embed="rId2"/>
          <a:stretch>
            <a:fillRect/>
          </a:stretch>
        </p:blipFill>
        <p:spPr>
          <a:xfrm>
            <a:off x="2931035" y="185169"/>
            <a:ext cx="5876925" cy="1924050"/>
          </a:xfrm>
          <a:prstGeom prst="rect">
            <a:avLst/>
          </a:prstGeom>
        </p:spPr>
      </p:pic>
    </p:spTree>
    <p:extLst>
      <p:ext uri="{BB962C8B-B14F-4D97-AF65-F5344CB8AC3E}">
        <p14:creationId xmlns:p14="http://schemas.microsoft.com/office/powerpoint/2010/main" val="2983469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fontScale="925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Ved det ikke. Ved ikke om det giver mening. Kan godt være bekymret for at kerneopgaven som er DM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ikke får den fulde opmærksom som det bør have.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 gymnasieelever der kom, var ikke interesseret.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for de gider ikke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det er svært at lokke gymnasieeleverne til. Måske vil kampagner målrettet gymnasieelever for at få dem på besøg have bedre </a:t>
            </a:r>
            <a:r>
              <a:rPr lang="da-DK" sz="1800" b="0" i="0" u="none" strike="noStrike" dirty="0" err="1">
                <a:solidFill>
                  <a:schemeClr val="bg1">
                    <a:lumMod val="95000"/>
                  </a:schemeClr>
                </a:solidFill>
                <a:effectLst/>
                <a:latin typeface="Calibri" panose="020F0502020204030204" pitchFamily="34" charset="0"/>
              </a:rPr>
              <a:t>effetkt</a:t>
            </a:r>
            <a:r>
              <a:rPr lang="da-DK" sz="1800" b="0" i="0" u="none" strike="noStrike" dirty="0">
                <a:solidFill>
                  <a:schemeClr val="bg1">
                    <a:lumMod val="95000"/>
                  </a:schemeClr>
                </a:solidFill>
                <a:effectLst/>
                <a:latin typeface="Calibri" panose="020F0502020204030204" pitchFamily="34" charset="0"/>
              </a:rPr>
              <a:t>. Hvis gymnasielærerne ikke vil, er det rigtig svært.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var vi ikke en del af</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men det fungerede ikke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Godt initiativ</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F7004C6F-7783-FE0D-7A66-3B5FAC6B6D5D}"/>
              </a:ext>
            </a:extLst>
          </p:cNvPr>
          <p:cNvPicPr>
            <a:picLocks noChangeAspect="1"/>
          </p:cNvPicPr>
          <p:nvPr/>
        </p:nvPicPr>
        <p:blipFill>
          <a:blip r:embed="rId2"/>
          <a:stretch>
            <a:fillRect/>
          </a:stretch>
        </p:blipFill>
        <p:spPr>
          <a:xfrm>
            <a:off x="2751457" y="236858"/>
            <a:ext cx="5934075" cy="1971675"/>
          </a:xfrm>
          <a:prstGeom prst="rect">
            <a:avLst/>
          </a:prstGeom>
        </p:spPr>
      </p:pic>
    </p:spTree>
    <p:extLst>
      <p:ext uri="{BB962C8B-B14F-4D97-AF65-F5344CB8AC3E}">
        <p14:creationId xmlns:p14="http://schemas.microsoft.com/office/powerpoint/2010/main" val="683085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deltager ikke.</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D</a:t>
            </a:r>
            <a:r>
              <a:rPr lang="da-DK" sz="1800" b="0" i="0" u="none" strike="noStrike" dirty="0">
                <a:solidFill>
                  <a:schemeClr val="bg1">
                    <a:lumMod val="95000"/>
                  </a:schemeClr>
                </a:solidFill>
                <a:effectLst/>
                <a:latin typeface="Calibri" panose="020F0502020204030204" pitchFamily="34" charset="0"/>
              </a:rPr>
              <a:t>et er lidt langtrukkent. særligt efter en lang dag på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deltagerne syntes det var kedeligt/irrelevant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Fungerede bedre med et kort program, så der var tid til at snakke. Vi ville gerne have haft at alle snedkerfagenes uddannelser sad sammen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Vidste ikke der var en</a:t>
            </a:r>
            <a:r>
              <a:rPr lang="da-DK" dirty="0">
                <a:solidFill>
                  <a:schemeClr val="bg1">
                    <a:lumMod val="95000"/>
                  </a:schemeClr>
                </a:solidFill>
              </a:rPr>
              <a:t> </a:t>
            </a:r>
          </a:p>
          <a:p>
            <a:pPr marL="457200" indent="-457200">
              <a:buAutoNum type="arabicPeriod"/>
            </a:pPr>
            <a:endParaRPr lang="da-DK" dirty="0"/>
          </a:p>
        </p:txBody>
      </p:sp>
      <p:pic>
        <p:nvPicPr>
          <p:cNvPr id="4" name="Billede 3">
            <a:extLst>
              <a:ext uri="{FF2B5EF4-FFF2-40B4-BE49-F238E27FC236}">
                <a16:creationId xmlns:a16="http://schemas.microsoft.com/office/drawing/2014/main" id="{3363ACA8-CE39-EAF2-A506-0E10AEB5E1BA}"/>
              </a:ext>
            </a:extLst>
          </p:cNvPr>
          <p:cNvPicPr>
            <a:picLocks noChangeAspect="1"/>
          </p:cNvPicPr>
          <p:nvPr/>
        </p:nvPicPr>
        <p:blipFill>
          <a:blip r:embed="rId2"/>
          <a:stretch>
            <a:fillRect/>
          </a:stretch>
        </p:blipFill>
        <p:spPr>
          <a:xfrm>
            <a:off x="2647600" y="255907"/>
            <a:ext cx="6057900" cy="1933575"/>
          </a:xfrm>
          <a:prstGeom prst="rect">
            <a:avLst/>
          </a:prstGeom>
        </p:spPr>
      </p:pic>
    </p:spTree>
    <p:extLst>
      <p:ext uri="{BB962C8B-B14F-4D97-AF65-F5344CB8AC3E}">
        <p14:creationId xmlns:p14="http://schemas.microsoft.com/office/powerpoint/2010/main" val="2034484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Benyttede det ikke - så jeg ved ikke hvem det tilgodeser?</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H</a:t>
            </a:r>
            <a:r>
              <a:rPr lang="da-DK" sz="1800" b="0" i="0" u="none" strike="noStrike" dirty="0">
                <a:solidFill>
                  <a:schemeClr val="bg1">
                    <a:lumMod val="95000"/>
                  </a:schemeClr>
                </a:solidFill>
                <a:effectLst/>
                <a:latin typeface="Calibri" panose="020F0502020204030204" pitchFamily="34" charset="0"/>
              </a:rPr>
              <a:t>vis man har tid at besøge det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Men for lidt siddepladser og manglende skillevægge eller lyddæmpning</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brugte det ikke.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0EA4AD7F-802B-AA4A-8BDF-CF974A2D7F82}"/>
              </a:ext>
            </a:extLst>
          </p:cNvPr>
          <p:cNvPicPr>
            <a:picLocks noChangeAspect="1"/>
          </p:cNvPicPr>
          <p:nvPr/>
        </p:nvPicPr>
        <p:blipFill>
          <a:blip r:embed="rId2"/>
          <a:stretch>
            <a:fillRect/>
          </a:stretch>
        </p:blipFill>
        <p:spPr>
          <a:xfrm>
            <a:off x="2871612" y="259535"/>
            <a:ext cx="6029325" cy="1943100"/>
          </a:xfrm>
          <a:prstGeom prst="rect">
            <a:avLst/>
          </a:prstGeom>
        </p:spPr>
      </p:pic>
    </p:spTree>
    <p:extLst>
      <p:ext uri="{BB962C8B-B14F-4D97-AF65-F5344CB8AC3E}">
        <p14:creationId xmlns:p14="http://schemas.microsoft.com/office/powerpoint/2010/main" val="340274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dirty="0">
                <a:solidFill>
                  <a:schemeClr val="bg1">
                    <a:lumMod val="95000"/>
                  </a:schemeClr>
                </a:solidFill>
                <a:latin typeface="Calibri" panose="020F0502020204030204" pitchFamily="34" charset="0"/>
              </a:rPr>
              <a:t>B</a:t>
            </a:r>
            <a:r>
              <a:rPr lang="da-DK" sz="1800" b="0" i="0" u="none" strike="noStrike" dirty="0">
                <a:solidFill>
                  <a:schemeClr val="bg1">
                    <a:lumMod val="95000"/>
                  </a:schemeClr>
                </a:solidFill>
                <a:effectLst/>
                <a:latin typeface="Calibri" panose="020F0502020204030204" pitchFamily="34" charset="0"/>
              </a:rPr>
              <a:t>rugte den ikke</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J</a:t>
            </a:r>
            <a:r>
              <a:rPr lang="da-DK" sz="1800" b="0" i="0" u="none" strike="noStrike" dirty="0">
                <a:solidFill>
                  <a:schemeClr val="bg1">
                    <a:lumMod val="95000"/>
                  </a:schemeClr>
                </a:solidFill>
                <a:effectLst/>
                <a:latin typeface="Calibri" panose="020F0502020204030204" pitchFamily="34" charset="0"/>
              </a:rPr>
              <a:t>a, når den var bemandet. Et forslag kunne være: et skilt på døren med teksten "Vi er tilbage om X antal minutter" ring på tlf. </a:t>
            </a:r>
            <a:r>
              <a:rPr lang="da-DK" sz="1800" b="0" i="0" u="none" strike="noStrike" dirty="0" err="1">
                <a:solidFill>
                  <a:schemeClr val="bg1">
                    <a:lumMod val="95000"/>
                  </a:schemeClr>
                </a:solidFill>
                <a:effectLst/>
                <a:latin typeface="Calibri" panose="020F0502020204030204" pitchFamily="34" charset="0"/>
              </a:rPr>
              <a:t>xxxxxx</a:t>
            </a:r>
            <a:r>
              <a:rPr lang="da-DK" sz="1800" b="0" i="0" u="none" strike="noStrike" dirty="0">
                <a:solidFill>
                  <a:schemeClr val="bg1">
                    <a:lumMod val="95000"/>
                  </a:schemeClr>
                </a:solidFill>
                <a:effectLst/>
                <a:latin typeface="Calibri" panose="020F0502020204030204" pitchFamily="34" charset="0"/>
              </a:rPr>
              <a:t> for at få fat på os.</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Bortset fra at åbningstider ikke var koordineret med dem, der skulle stå der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Lidt usynlig </a:t>
            </a:r>
            <a:endParaRPr lang="da-DK" dirty="0">
              <a:solidFill>
                <a:schemeClr val="bg1">
                  <a:lumMod val="95000"/>
                </a:schemeClr>
              </a:solidFill>
            </a:endParaRPr>
          </a:p>
        </p:txBody>
      </p:sp>
      <p:pic>
        <p:nvPicPr>
          <p:cNvPr id="5" name="Billede 4">
            <a:extLst>
              <a:ext uri="{FF2B5EF4-FFF2-40B4-BE49-F238E27FC236}">
                <a16:creationId xmlns:a16="http://schemas.microsoft.com/office/drawing/2014/main" id="{4EFE0EB5-3E71-C0B6-065B-E87F796AA649}"/>
              </a:ext>
            </a:extLst>
          </p:cNvPr>
          <p:cNvPicPr>
            <a:picLocks noChangeAspect="1"/>
          </p:cNvPicPr>
          <p:nvPr/>
        </p:nvPicPr>
        <p:blipFill>
          <a:blip r:embed="rId2"/>
          <a:stretch>
            <a:fillRect/>
          </a:stretch>
        </p:blipFill>
        <p:spPr>
          <a:xfrm>
            <a:off x="2799301" y="242538"/>
            <a:ext cx="5905500" cy="1876425"/>
          </a:xfrm>
          <a:prstGeom prst="rect">
            <a:avLst/>
          </a:prstGeom>
        </p:spPr>
      </p:pic>
    </p:spTree>
    <p:extLst>
      <p:ext uri="{BB962C8B-B14F-4D97-AF65-F5344CB8AC3E}">
        <p14:creationId xmlns:p14="http://schemas.microsoft.com/office/powerpoint/2010/main" val="3949157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er enormt ærgerligt, at demofagene ikke blev læst op til åbningsceremonien. Og vi manglede i stor grad forplejning som kaffe og vand på standen. Dette følte vi os ikke orienteret om på forhånd</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Erfaringen gør at det spiller på egen konkurrence og demostand. Set i det lys ja</a:t>
            </a:r>
            <a:r>
              <a:rPr lang="da-DK" dirty="0">
                <a:solidFill>
                  <a:schemeClr val="bg1">
                    <a:lumMod val="95000"/>
                  </a:schemeClr>
                </a:solidFill>
              </a:rPr>
              <a:t> </a:t>
            </a:r>
          </a:p>
          <a:p>
            <a:pPr marL="457200" indent="-457200">
              <a:buAutoNum type="arabicPeriod"/>
            </a:pPr>
            <a:r>
              <a:rPr lang="da-DK" sz="1800" dirty="0">
                <a:solidFill>
                  <a:schemeClr val="bg1">
                    <a:lumMod val="95000"/>
                  </a:schemeClr>
                </a:solidFill>
                <a:latin typeface="Calibri" panose="020F0502020204030204" pitchFamily="34" charset="0"/>
              </a:rPr>
              <a:t>M</a:t>
            </a:r>
            <a:r>
              <a:rPr lang="da-DK" sz="1800" b="0" i="0" u="none" strike="noStrike" dirty="0">
                <a:solidFill>
                  <a:schemeClr val="bg1">
                    <a:lumMod val="95000"/>
                  </a:schemeClr>
                </a:solidFill>
                <a:effectLst/>
                <a:latin typeface="Calibri" panose="020F0502020204030204" pitchFamily="34" charset="0"/>
              </a:rPr>
              <a:t>eget blandet i den negative retning</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Syntes, at der var plads til forbedring, men syntes, at det er et skønt arrangement</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256F13F1-64FC-0735-7C09-F07D573F114B}"/>
              </a:ext>
            </a:extLst>
          </p:cNvPr>
          <p:cNvPicPr>
            <a:picLocks noChangeAspect="1"/>
          </p:cNvPicPr>
          <p:nvPr/>
        </p:nvPicPr>
        <p:blipFill>
          <a:blip r:embed="rId2"/>
          <a:stretch>
            <a:fillRect/>
          </a:stretch>
        </p:blipFill>
        <p:spPr>
          <a:xfrm>
            <a:off x="2865058" y="210554"/>
            <a:ext cx="5857875" cy="1990725"/>
          </a:xfrm>
          <a:prstGeom prst="rect">
            <a:avLst/>
          </a:prstGeom>
        </p:spPr>
      </p:pic>
    </p:spTree>
    <p:extLst>
      <p:ext uri="{BB962C8B-B14F-4D97-AF65-F5344CB8AC3E}">
        <p14:creationId xmlns:p14="http://schemas.microsoft.com/office/powerpoint/2010/main" val="173355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Havde I en god oplevelse med </a:t>
            </a:r>
            <a:r>
              <a:rPr lang="da-DK" sz="1800" b="0" i="0" u="none" strike="noStrike" dirty="0" err="1">
                <a:solidFill>
                  <a:schemeClr val="bg1">
                    <a:lumMod val="95000"/>
                  </a:schemeClr>
                </a:solidFill>
                <a:effectLst/>
                <a:latin typeface="Calibri" panose="020F0502020204030204" pitchFamily="34" charset="0"/>
              </a:rPr>
              <a:t>med</a:t>
            </a:r>
            <a:r>
              <a:rPr lang="da-DK" sz="1800" b="0" i="0" u="none" strike="noStrike" dirty="0">
                <a:solidFill>
                  <a:schemeClr val="bg1">
                    <a:lumMod val="95000"/>
                  </a:schemeClr>
                </a:solidFill>
                <a:effectLst/>
                <a:latin typeface="Calibri" panose="020F0502020204030204" pitchFamily="34" charset="0"/>
              </a:rPr>
              <a:t> tilsyn og oppasserne på murerstanden?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oplevede at der sker fejl både før og under afholdelsen.. Men at sekretariatet gør hvad de kan. Vi kan være i tvivl om der er de ressourcer der skal til for at tilsikre at alt spiller. Anbefaling: en event koordinator samt flere kontaktpersoner under afholdelsen.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havde svært ved at komme i kontakt, hvis vi ringede efter hjælp</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 har </a:t>
            </a:r>
            <a:r>
              <a:rPr lang="da-DK" sz="1800" b="0" i="0" u="none" strike="noStrike" dirty="0" err="1">
                <a:solidFill>
                  <a:schemeClr val="bg1">
                    <a:lumMod val="95000"/>
                  </a:schemeClr>
                </a:solidFill>
                <a:effectLst/>
                <a:latin typeface="Calibri" panose="020F0502020204030204" pitchFamily="34" charset="0"/>
              </a:rPr>
              <a:t>simpelhen</a:t>
            </a:r>
            <a:r>
              <a:rPr lang="da-DK" sz="1800" b="0" i="0" u="none" strike="noStrike" dirty="0">
                <a:solidFill>
                  <a:schemeClr val="bg1">
                    <a:lumMod val="95000"/>
                  </a:schemeClr>
                </a:solidFill>
                <a:effectLst/>
                <a:latin typeface="Calibri" panose="020F0502020204030204" pitchFamily="34" charset="0"/>
              </a:rPr>
              <a:t> for mange opgaver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er rum for forbedring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Syntes, at der kommer for mange mails, der skaber forvirring og at jeg for ofte skal spørge flere gange om de samme ting. </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B5637E69-D150-9BBE-1788-1AF7FF69745B}"/>
              </a:ext>
            </a:extLst>
          </p:cNvPr>
          <p:cNvPicPr>
            <a:picLocks noChangeAspect="1"/>
          </p:cNvPicPr>
          <p:nvPr/>
        </p:nvPicPr>
        <p:blipFill>
          <a:blip r:embed="rId2"/>
          <a:stretch>
            <a:fillRect/>
          </a:stretch>
        </p:blipFill>
        <p:spPr>
          <a:xfrm>
            <a:off x="2887736" y="255689"/>
            <a:ext cx="5829300" cy="1866900"/>
          </a:xfrm>
          <a:prstGeom prst="rect">
            <a:avLst/>
          </a:prstGeom>
        </p:spPr>
      </p:pic>
    </p:spTree>
    <p:extLst>
      <p:ext uri="{BB962C8B-B14F-4D97-AF65-F5344CB8AC3E}">
        <p14:creationId xmlns:p14="http://schemas.microsoft.com/office/powerpoint/2010/main" val="1742919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er rum for forbedring </a:t>
            </a:r>
          </a:p>
          <a:p>
            <a:pPr marL="457200" indent="-457200">
              <a:buAutoNum type="arabicPeriod"/>
            </a:pPr>
            <a:r>
              <a:rPr lang="da-DK" sz="1800" dirty="0">
                <a:solidFill>
                  <a:schemeClr val="bg1">
                    <a:lumMod val="95000"/>
                  </a:schemeClr>
                </a:solidFill>
                <a:latin typeface="Calibri" panose="020F0502020204030204" pitchFamily="34" charset="0"/>
              </a:rPr>
              <a:t>Mødte dem ikke</a:t>
            </a:r>
            <a:endParaRPr lang="da-DK" dirty="0">
              <a:solidFill>
                <a:schemeClr val="bg1">
                  <a:lumMod val="95000"/>
                </a:schemeClr>
              </a:solidFill>
            </a:endParaRPr>
          </a:p>
        </p:txBody>
      </p:sp>
      <p:pic>
        <p:nvPicPr>
          <p:cNvPr id="4" name="Billede 3">
            <a:extLst>
              <a:ext uri="{FF2B5EF4-FFF2-40B4-BE49-F238E27FC236}">
                <a16:creationId xmlns:a16="http://schemas.microsoft.com/office/drawing/2014/main" id="{68F08F1D-3AE9-8E12-30AE-68D73306E78F}"/>
              </a:ext>
            </a:extLst>
          </p:cNvPr>
          <p:cNvPicPr>
            <a:picLocks noChangeAspect="1"/>
          </p:cNvPicPr>
          <p:nvPr/>
        </p:nvPicPr>
        <p:blipFill>
          <a:blip r:embed="rId2"/>
          <a:stretch>
            <a:fillRect/>
          </a:stretch>
        </p:blipFill>
        <p:spPr>
          <a:xfrm>
            <a:off x="3074783" y="236857"/>
            <a:ext cx="5857875" cy="1971675"/>
          </a:xfrm>
          <a:prstGeom prst="rect">
            <a:avLst/>
          </a:prstGeom>
        </p:spPr>
      </p:pic>
    </p:spTree>
    <p:extLst>
      <p:ext uri="{BB962C8B-B14F-4D97-AF65-F5344CB8AC3E}">
        <p14:creationId xmlns:p14="http://schemas.microsoft.com/office/powerpoint/2010/main" val="880021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232985" y="2785145"/>
            <a:ext cx="9588813" cy="3355596"/>
          </a:xfrm>
        </p:spPr>
        <p:txBody>
          <a:bodyPr>
            <a:normAutofit/>
          </a:bodyPr>
          <a:lstStyle/>
          <a:p>
            <a:pPr marL="457200" indent="-457200">
              <a:buAutoNum type="arabicPeriod"/>
            </a:pPr>
            <a:r>
              <a:rPr lang="da-DK" sz="1800" b="0" i="0" u="none" strike="noStrike" dirty="0">
                <a:effectLst/>
                <a:latin typeface="Calibri" panose="020F0502020204030204" pitchFamily="34" charset="0"/>
              </a:rPr>
              <a:t>Onsdag bliver en meget lang dag, men det var godt med den ekstra ro torsdag morgen</a:t>
            </a:r>
            <a:r>
              <a:rPr lang="da-DK" dirty="0"/>
              <a:t> </a:t>
            </a:r>
          </a:p>
          <a:p>
            <a:pPr marL="457200" indent="-457200">
              <a:buAutoNum type="arabicPeriod"/>
            </a:pPr>
            <a:r>
              <a:rPr lang="da-DK" sz="1800" b="0" i="0" u="none" strike="noStrike" dirty="0">
                <a:effectLst/>
                <a:latin typeface="Calibri" panose="020F0502020204030204" pitchFamily="34" charset="0"/>
              </a:rPr>
              <a:t>Det gav god mulighed for at folkeskolerne kunne komme rundt torsdag. Dog giver det en ekstra udgift i hotel overnatning</a:t>
            </a:r>
            <a:r>
              <a:rPr lang="da-DK" dirty="0"/>
              <a:t> </a:t>
            </a:r>
          </a:p>
          <a:p>
            <a:pPr marL="457200" indent="-457200">
              <a:buAutoNum type="arabicPeriod"/>
            </a:pPr>
            <a:r>
              <a:rPr lang="da-DK" sz="1800" b="0" i="0" u="none" strike="noStrike" dirty="0">
                <a:effectLst/>
                <a:latin typeface="Calibri" panose="020F0502020204030204" pitchFamily="34" charset="0"/>
              </a:rPr>
              <a:t>Det var svært at få alle over, men det virkede ret godt alligevel</a:t>
            </a:r>
            <a:r>
              <a:rPr lang="da-DK" dirty="0"/>
              <a:t> </a:t>
            </a:r>
          </a:p>
        </p:txBody>
      </p:sp>
      <p:pic>
        <p:nvPicPr>
          <p:cNvPr id="4" name="Billede 3">
            <a:extLst>
              <a:ext uri="{FF2B5EF4-FFF2-40B4-BE49-F238E27FC236}">
                <a16:creationId xmlns:a16="http://schemas.microsoft.com/office/drawing/2014/main" id="{F7063DA2-8FD7-5157-242E-2B9AD71C96EF}"/>
              </a:ext>
            </a:extLst>
          </p:cNvPr>
          <p:cNvPicPr>
            <a:picLocks noChangeAspect="1"/>
          </p:cNvPicPr>
          <p:nvPr/>
        </p:nvPicPr>
        <p:blipFill>
          <a:blip r:embed="rId2"/>
          <a:stretch>
            <a:fillRect/>
          </a:stretch>
        </p:blipFill>
        <p:spPr>
          <a:xfrm>
            <a:off x="2793621" y="169483"/>
            <a:ext cx="6000750" cy="2257425"/>
          </a:xfrm>
          <a:prstGeom prst="rect">
            <a:avLst/>
          </a:prstGeom>
        </p:spPr>
      </p:pic>
    </p:spTree>
    <p:extLst>
      <p:ext uri="{BB962C8B-B14F-4D97-AF65-F5344CB8AC3E}">
        <p14:creationId xmlns:p14="http://schemas.microsoft.com/office/powerpoint/2010/main" val="214906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684477"/>
            <a:ext cx="9588813" cy="3263317"/>
          </a:xfrm>
        </p:spPr>
        <p:txBody>
          <a:bodyPr>
            <a:normAutofit fontScale="92500" lnSpcReduction="1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bruger ikke tøj fra Skills' leverandør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Ja - men vi ville gerne have haft det langt tidligere, så der var tid til at bytte, hvis størrelsen ikke passede.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Samarbejdet med Engel fungerer rigtig godt.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får ikke tøj gennem </a:t>
            </a:r>
            <a:r>
              <a:rPr lang="da-DK" sz="1800" b="0" i="0" u="none" strike="noStrike" dirty="0" err="1">
                <a:solidFill>
                  <a:schemeClr val="bg1">
                    <a:lumMod val="95000"/>
                  </a:schemeClr>
                </a:solidFill>
                <a:effectLst/>
                <a:latin typeface="Calibri" panose="020F0502020204030204" pitchFamily="34" charset="0"/>
              </a:rPr>
              <a:t>SkillsDK</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Bestillingsformularen, bør have forgreninger, så man ikke skal undlade eller skrive 0 i svar. Fordi man kun har mulighed for et valg og ikke 4 eller 5</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Ikke nemt men ok</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F63E64E8-D91E-811E-8135-ED8DF0BD30D8}"/>
              </a:ext>
            </a:extLst>
          </p:cNvPr>
          <p:cNvPicPr>
            <a:picLocks noChangeAspect="1"/>
          </p:cNvPicPr>
          <p:nvPr/>
        </p:nvPicPr>
        <p:blipFill>
          <a:blip r:embed="rId2"/>
          <a:stretch>
            <a:fillRect/>
          </a:stretch>
        </p:blipFill>
        <p:spPr>
          <a:xfrm>
            <a:off x="2748748" y="411673"/>
            <a:ext cx="5838825" cy="1924050"/>
          </a:xfrm>
          <a:prstGeom prst="rect">
            <a:avLst/>
          </a:prstGeom>
        </p:spPr>
      </p:pic>
    </p:spTree>
    <p:extLst>
      <p:ext uri="{BB962C8B-B14F-4D97-AF65-F5344CB8AC3E}">
        <p14:creationId xmlns:p14="http://schemas.microsoft.com/office/powerpoint/2010/main" val="1971809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os der skal stille deltagerne op, skal mødes før og have en klar plan</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Opstilling til indmarchen kunne have fungeret bedre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Meget forvirring omkring indmarch placering og virkelig </a:t>
            </a:r>
            <a:r>
              <a:rPr lang="da-DK" sz="1800" b="0" i="0" u="none" strike="noStrike" dirty="0" err="1">
                <a:solidFill>
                  <a:schemeClr val="bg1">
                    <a:lumMod val="95000"/>
                  </a:schemeClr>
                </a:solidFill>
                <a:effectLst/>
                <a:latin typeface="Calibri" panose="020F0502020204030204" pitchFamily="34" charset="0"/>
              </a:rPr>
              <a:t>ærgeligt</a:t>
            </a:r>
            <a:r>
              <a:rPr lang="da-DK" sz="1800" b="0" i="0" u="none" strike="noStrike" dirty="0">
                <a:solidFill>
                  <a:schemeClr val="bg1">
                    <a:lumMod val="95000"/>
                  </a:schemeClr>
                </a:solidFill>
                <a:effectLst/>
                <a:latin typeface="Calibri" panose="020F0502020204030204" pitchFamily="34" charset="0"/>
              </a:rPr>
              <a:t> at demonstrationsfag ikke bliver nævnt ved navn</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C525EBC8-E106-D95D-3C08-DC007B198795}"/>
              </a:ext>
            </a:extLst>
          </p:cNvPr>
          <p:cNvPicPr>
            <a:picLocks noChangeAspect="1"/>
          </p:cNvPicPr>
          <p:nvPr/>
        </p:nvPicPr>
        <p:blipFill>
          <a:blip r:embed="rId2"/>
          <a:stretch>
            <a:fillRect/>
          </a:stretch>
        </p:blipFill>
        <p:spPr>
          <a:xfrm>
            <a:off x="2674121" y="245247"/>
            <a:ext cx="6105525" cy="1971675"/>
          </a:xfrm>
          <a:prstGeom prst="rect">
            <a:avLst/>
          </a:prstGeom>
        </p:spPr>
      </p:pic>
    </p:spTree>
    <p:extLst>
      <p:ext uri="{BB962C8B-B14F-4D97-AF65-F5344CB8AC3E}">
        <p14:creationId xmlns:p14="http://schemas.microsoft.com/office/powerpoint/2010/main" val="4009938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var alt for forvirret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Godt med interviews i stedet for taler</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Fantastisk god oplevelse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Til tider for hyper-hyper, men de var overall rigtigt gode</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endParaRPr lang="da-DK" dirty="0"/>
          </a:p>
        </p:txBody>
      </p:sp>
      <p:pic>
        <p:nvPicPr>
          <p:cNvPr id="4" name="Billede 3">
            <a:extLst>
              <a:ext uri="{FF2B5EF4-FFF2-40B4-BE49-F238E27FC236}">
                <a16:creationId xmlns:a16="http://schemas.microsoft.com/office/drawing/2014/main" id="{7766900A-EDED-890A-19BD-7BC72ECF5484}"/>
              </a:ext>
            </a:extLst>
          </p:cNvPr>
          <p:cNvPicPr>
            <a:picLocks noChangeAspect="1"/>
          </p:cNvPicPr>
          <p:nvPr/>
        </p:nvPicPr>
        <p:blipFill>
          <a:blip r:embed="rId2"/>
          <a:stretch>
            <a:fillRect/>
          </a:stretch>
        </p:blipFill>
        <p:spPr>
          <a:xfrm>
            <a:off x="2798384" y="271332"/>
            <a:ext cx="5991225" cy="1885950"/>
          </a:xfrm>
          <a:prstGeom prst="rect">
            <a:avLst/>
          </a:prstGeom>
        </p:spPr>
      </p:pic>
    </p:spTree>
    <p:extLst>
      <p:ext uri="{BB962C8B-B14F-4D97-AF65-F5344CB8AC3E}">
        <p14:creationId xmlns:p14="http://schemas.microsoft.com/office/powerpoint/2010/main" val="2268426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Stemningen døde, da ministeren holdt en </a:t>
            </a:r>
            <a:r>
              <a:rPr lang="da-DK" sz="1800" b="0" i="0" u="none" strike="noStrike" dirty="0" err="1">
                <a:solidFill>
                  <a:schemeClr val="bg1">
                    <a:lumMod val="95000"/>
                  </a:schemeClr>
                </a:solidFill>
                <a:effectLst/>
                <a:latin typeface="Calibri" panose="020F0502020204030204" pitchFamily="34" charset="0"/>
              </a:rPr>
              <a:t>laaaang</a:t>
            </a:r>
            <a:r>
              <a:rPr lang="da-DK" sz="1800" b="0" i="0" u="none" strike="noStrike" dirty="0">
                <a:solidFill>
                  <a:schemeClr val="bg1">
                    <a:lumMod val="95000"/>
                  </a:schemeClr>
                </a:solidFill>
                <a:effectLst/>
                <a:latin typeface="Calibri" panose="020F0502020204030204" pitchFamily="34" charset="0"/>
              </a:rPr>
              <a:t> tale</a:t>
            </a:r>
            <a:r>
              <a:rPr lang="da-DK" dirty="0">
                <a:solidFill>
                  <a:schemeClr val="bg1">
                    <a:lumMod val="95000"/>
                  </a:schemeClr>
                </a:solidFill>
              </a:rPr>
              <a:t> </a:t>
            </a:r>
          </a:p>
          <a:p>
            <a:pPr marL="457200" indent="-457200">
              <a:buAutoNum type="arabicPeriod"/>
            </a:pPr>
            <a:r>
              <a:rPr lang="da-DK" sz="1800" b="0" i="0" u="none" strike="noStrike" dirty="0" err="1">
                <a:solidFill>
                  <a:schemeClr val="bg1">
                    <a:lumMod val="95000"/>
                  </a:schemeClr>
                </a:solidFill>
                <a:effectLst/>
                <a:latin typeface="Calibri" panose="020F0502020204030204" pitchFamily="34" charset="0"/>
              </a:rPr>
              <a:t>Tesfaye</a:t>
            </a:r>
            <a:r>
              <a:rPr lang="da-DK" sz="1800" b="0" i="0" u="none" strike="noStrike" dirty="0">
                <a:solidFill>
                  <a:schemeClr val="bg1">
                    <a:lumMod val="95000"/>
                  </a:schemeClr>
                </a:solidFill>
                <a:effectLst/>
                <a:latin typeface="Calibri" panose="020F0502020204030204" pitchFamily="34" charset="0"/>
              </a:rPr>
              <a:t> var for Christiansborg-fikseret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Gerne lidt fokus på, at også er en masse demo fag til stede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97444BB3-8960-E45C-9614-7B09F8D300DE}"/>
              </a:ext>
            </a:extLst>
          </p:cNvPr>
          <p:cNvPicPr>
            <a:picLocks noChangeAspect="1"/>
          </p:cNvPicPr>
          <p:nvPr/>
        </p:nvPicPr>
        <p:blipFill>
          <a:blip r:embed="rId2"/>
          <a:stretch>
            <a:fillRect/>
          </a:stretch>
        </p:blipFill>
        <p:spPr>
          <a:xfrm>
            <a:off x="2842819" y="251363"/>
            <a:ext cx="6019800" cy="2009775"/>
          </a:xfrm>
          <a:prstGeom prst="rect">
            <a:avLst/>
          </a:prstGeom>
        </p:spPr>
      </p:pic>
    </p:spTree>
    <p:extLst>
      <p:ext uri="{BB962C8B-B14F-4D97-AF65-F5344CB8AC3E}">
        <p14:creationId xmlns:p14="http://schemas.microsoft.com/office/powerpoint/2010/main" val="1898689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synes altid, at det er deltagerne, der skal være i fokus.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Deltagerne skal sidde forrest, højst 2 rækker VIP, og man skal være VIP, ikke bare fagligt udvalgsmedlem</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kan spares lidt plads, hvis der ikke er stole i presseområdet. Folk i det område er alligevel på benene for at fotografere. ;-)</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Umuligt at se fra andre steder!</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E8A9246E-0726-9A86-F80F-29C985D17125}"/>
              </a:ext>
            </a:extLst>
          </p:cNvPr>
          <p:cNvPicPr>
            <a:picLocks noChangeAspect="1"/>
          </p:cNvPicPr>
          <p:nvPr/>
        </p:nvPicPr>
        <p:blipFill>
          <a:blip r:embed="rId2"/>
          <a:stretch>
            <a:fillRect/>
          </a:stretch>
        </p:blipFill>
        <p:spPr>
          <a:xfrm>
            <a:off x="2858898" y="197184"/>
            <a:ext cx="6172200" cy="1933575"/>
          </a:xfrm>
          <a:prstGeom prst="rect">
            <a:avLst/>
          </a:prstGeom>
        </p:spPr>
      </p:pic>
    </p:spTree>
    <p:extLst>
      <p:ext uri="{BB962C8B-B14F-4D97-AF65-F5344CB8AC3E}">
        <p14:creationId xmlns:p14="http://schemas.microsoft.com/office/powerpoint/2010/main" val="779064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046912"/>
            <a:ext cx="9588813" cy="4555223"/>
          </a:xfrm>
        </p:spPr>
        <p:txBody>
          <a:bodyPr>
            <a:normAutofit fontScale="62500" lnSpcReduction="2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Oplæsning af demodeltagere ved åbningsceremonien samt pladser til dem i teltet. </a:t>
            </a: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Mulighed for at købe forplejning som vand og kaffe under afholdelsen af Skills.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skal gøres mere for at gøre opmærksom på Fagenes sponsorere.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fungerede virkelig godt med siddepladser til presse- og kommunikationsfolk ved åbnings- og afslutningsceremonien.</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Mangler en hurtigere opsamling efter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med fx. </a:t>
            </a:r>
            <a:r>
              <a:rPr lang="da-DK" sz="1800" b="0" i="0" u="none" strike="noStrike" dirty="0" err="1">
                <a:solidFill>
                  <a:schemeClr val="bg1">
                    <a:lumMod val="95000"/>
                  </a:schemeClr>
                </a:solidFill>
                <a:effectLst/>
                <a:latin typeface="Calibri" panose="020F0502020204030204" pitchFamily="34" charset="0"/>
              </a:rPr>
              <a:t>besøgstall</a:t>
            </a:r>
            <a:r>
              <a:rPr lang="da-DK" sz="1800" b="0" i="0" u="none" strike="noStrike" dirty="0">
                <a:solidFill>
                  <a:schemeClr val="bg1">
                    <a:lumMod val="95000"/>
                  </a:schemeClr>
                </a:solidFill>
                <a:effectLst/>
                <a:latin typeface="Calibri" panose="020F0502020204030204" pitchFamily="34" charset="0"/>
              </a:rPr>
              <a:t> og andre gode ting, som vi kan sende til vores sponsorer</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Placer åbningsceremoni om torsdagen. Det var en flad fornemmelse hørte jeg flere sige, da de onsdag aften bare skulle hjem, men ellers havde været fyldt med gejst og energi som havde været godt afsæt for at starte med konkurrencerne. Showet i sig selv er godt. Jeg synes den løbende kommunikationen fra Simon har været god, og jeg synes der er løftet et kæmpe stort flot stykke arbejde. Det her spørgeskema kunne dog godt bruge en finpudsning :-)</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Eventkoordinator. Flere kontaktpersoner så hvert fag ved konkret hvem de skal kontakte og som tager teten til at få løst hvad der måtte være. Bedre samarbejde omkring hvidbogen. Bedre arbejdsforhold inden afholdelsen. Evt. mere inddragelse fra fagene inden afholdelsen i planlægningen. Mere bæredygtighed på tøj-logo mv. Større fokus på indmarch-udmarch-husk hvem vi er der for og hvad vil vi opnå med det.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1. Vi har et stort ønske foran SOSU-scenen om mere plads til publikum - meget gerne et levende område med kaffeboder, borde og bænke, så det er muligt at hygge og tage ophold. vi har mange publikummer og tiltrækker mange potentielle faglærte, som der ikke altid er plads til. </a:t>
            </a:r>
            <a:br>
              <a:rPr lang="da-DK" sz="1800" b="0" i="0" u="none" strike="noStrike" dirty="0">
                <a:solidFill>
                  <a:schemeClr val="bg1">
                    <a:lumMod val="95000"/>
                  </a:schemeClr>
                </a:solidFill>
                <a:effectLst/>
                <a:latin typeface="Calibri" panose="020F0502020204030204" pitchFamily="34" charset="0"/>
              </a:rPr>
            </a:br>
            <a:r>
              <a:rPr lang="da-DK" sz="1800" b="0" i="0" u="none" strike="noStrike" dirty="0">
                <a:solidFill>
                  <a:schemeClr val="bg1">
                    <a:lumMod val="95000"/>
                  </a:schemeClr>
                </a:solidFill>
                <a:effectLst/>
                <a:latin typeface="Calibri" panose="020F0502020204030204" pitchFamily="34" charset="0"/>
              </a:rPr>
              <a:t>2. Vi forestiller os an anden formidling end de små skærmpræsentationer. måske en større skærm, som er placeret strategisk godt ift. scenen. dette for at sikre bedre oplysning om konkurrencerne og faget.</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Deltagere i fokus fremfor VIP i den grad. Indmarch onsdag aften gør </a:t>
            </a:r>
            <a:r>
              <a:rPr lang="da-DK" sz="1800" b="0" i="0" u="none" strike="noStrike" dirty="0" err="1">
                <a:solidFill>
                  <a:schemeClr val="bg1">
                    <a:lumMod val="95000"/>
                  </a:schemeClr>
                </a:solidFill>
                <a:effectLst/>
                <a:latin typeface="Calibri" panose="020F0502020204030204" pitchFamily="34" charset="0"/>
              </a:rPr>
              <a:t>skills</a:t>
            </a:r>
            <a:r>
              <a:rPr lang="da-DK" sz="1800" b="0" i="0" u="none" strike="noStrike" dirty="0">
                <a:solidFill>
                  <a:schemeClr val="bg1">
                    <a:lumMod val="95000"/>
                  </a:schemeClr>
                </a:solidFill>
                <a:effectLst/>
                <a:latin typeface="Calibri" panose="020F0502020204030204" pitchFamily="34" charset="0"/>
              </a:rPr>
              <a:t> længere for alle. Lunch </a:t>
            </a:r>
            <a:r>
              <a:rPr lang="da-DK" sz="1800" b="0" i="0" u="none" strike="noStrike" dirty="0" err="1">
                <a:solidFill>
                  <a:schemeClr val="bg1">
                    <a:lumMod val="95000"/>
                  </a:schemeClr>
                </a:solidFill>
                <a:effectLst/>
                <a:latin typeface="Calibri" panose="020F0502020204030204" pitchFamily="34" charset="0"/>
              </a:rPr>
              <a:t>box</a:t>
            </a:r>
            <a:r>
              <a:rPr lang="da-DK" sz="1800" b="0" i="0" u="none" strike="noStrike" dirty="0">
                <a:solidFill>
                  <a:schemeClr val="bg1">
                    <a:lumMod val="95000"/>
                  </a:schemeClr>
                </a:solidFill>
                <a:effectLst/>
                <a:latin typeface="Calibri" panose="020F0502020204030204" pitchFamily="34" charset="0"/>
              </a:rPr>
              <a:t> burde varieres, ingen gider spise sandwich i 5 dage. </a:t>
            </a:r>
            <a:r>
              <a:rPr lang="da-DK" sz="1800" b="0" i="0" u="none" strike="noStrike" dirty="0" err="1">
                <a:solidFill>
                  <a:schemeClr val="bg1">
                    <a:lumMod val="95000"/>
                  </a:schemeClr>
                </a:solidFill>
                <a:effectLst/>
                <a:latin typeface="Calibri" panose="020F0502020204030204" pitchFamily="34" charset="0"/>
              </a:rPr>
              <a:t>Standlejere</a:t>
            </a:r>
            <a:r>
              <a:rPr lang="da-DK" sz="1800" b="0" i="0" u="none" strike="noStrike" dirty="0">
                <a:solidFill>
                  <a:schemeClr val="bg1">
                    <a:lumMod val="95000"/>
                  </a:schemeClr>
                </a:solidFill>
                <a:effectLst/>
                <a:latin typeface="Calibri" panose="020F0502020204030204" pitchFamily="34" charset="0"/>
              </a:rPr>
              <a:t> skal holde aktiviteter på de lejede kvadratmeter og ikke på gangarealer. Varmesystem bør låses, så ingen kan skrue op og ned.</a:t>
            </a:r>
            <a:r>
              <a:rPr lang="da-DK" dirty="0">
                <a:solidFill>
                  <a:schemeClr val="bg1">
                    <a:lumMod val="95000"/>
                  </a:schemeClr>
                </a:solidFill>
              </a:rPr>
              <a:t> </a:t>
            </a:r>
          </a:p>
        </p:txBody>
      </p:sp>
      <p:pic>
        <p:nvPicPr>
          <p:cNvPr id="5" name="Billede 4">
            <a:extLst>
              <a:ext uri="{FF2B5EF4-FFF2-40B4-BE49-F238E27FC236}">
                <a16:creationId xmlns:a16="http://schemas.microsoft.com/office/drawing/2014/main" id="{E2ED27F5-40D3-5072-84BA-FB47CA544722}"/>
              </a:ext>
            </a:extLst>
          </p:cNvPr>
          <p:cNvPicPr>
            <a:picLocks noChangeAspect="1"/>
          </p:cNvPicPr>
          <p:nvPr/>
        </p:nvPicPr>
        <p:blipFill>
          <a:blip r:embed="rId2"/>
          <a:stretch>
            <a:fillRect/>
          </a:stretch>
        </p:blipFill>
        <p:spPr>
          <a:xfrm>
            <a:off x="2197609" y="396074"/>
            <a:ext cx="7343775" cy="1552575"/>
          </a:xfrm>
          <a:prstGeom prst="rect">
            <a:avLst/>
          </a:prstGeom>
        </p:spPr>
      </p:pic>
    </p:spTree>
    <p:extLst>
      <p:ext uri="{BB962C8B-B14F-4D97-AF65-F5344CB8AC3E}">
        <p14:creationId xmlns:p14="http://schemas.microsoft.com/office/powerpoint/2010/main" val="37281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801923"/>
            <a:ext cx="9588813" cy="3229761"/>
          </a:xfrm>
        </p:spPr>
        <p:txBody>
          <a:bodyPr>
            <a:normAutofit fontScale="85000" lnSpcReduction="20000"/>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slet ikke store nok størrelser</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er altid problemer med tøjstørrelser men det løser sig som regel.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færre ombytninger end i 2023</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er svært at få de rigtige størrelser pba. mål. vores erfaring er, at vi altid sender størrelser frem og tilbage mellem elevener, så de passer.</a:t>
            </a:r>
            <a:r>
              <a:rPr lang="da-DK" dirty="0">
                <a:solidFill>
                  <a:schemeClr val="bg1">
                    <a:lumMod val="95000"/>
                  </a:schemeClr>
                </a:solidFill>
              </a:rPr>
              <a:t> </a:t>
            </a:r>
            <a:endParaRPr lang="da-DK" sz="1800" dirty="0">
              <a:solidFill>
                <a:schemeClr val="bg1">
                  <a:lumMod val="95000"/>
                </a:schemeClr>
              </a:solidFill>
              <a:latin typeface="Calibri" panose="020F0502020204030204" pitchFamily="34" charset="0"/>
            </a:endParaRPr>
          </a:p>
          <a:p>
            <a:pPr marL="457200" indent="-457200">
              <a:buAutoNum type="arabicPeriod"/>
            </a:pPr>
            <a:r>
              <a:rPr lang="da-DK" sz="1800" dirty="0">
                <a:solidFill>
                  <a:schemeClr val="bg1">
                    <a:lumMod val="95000"/>
                  </a:schemeClr>
                </a:solidFill>
                <a:latin typeface="Calibri" panose="020F0502020204030204" pitchFamily="34" charset="0"/>
              </a:rPr>
              <a:t>S</a:t>
            </a:r>
            <a:r>
              <a:rPr lang="da-DK" sz="1800" b="0" i="0" u="none" strike="noStrike" dirty="0">
                <a:solidFill>
                  <a:schemeClr val="bg1">
                    <a:lumMod val="95000"/>
                  </a:schemeClr>
                </a:solidFill>
                <a:effectLst/>
                <a:latin typeface="Calibri" panose="020F0502020204030204" pitchFamily="34" charset="0"/>
              </a:rPr>
              <a:t>vært når man ikke kan prøve alle størrelser.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fik i år et sæt bukser i alle størrelser, som deltagerne prøvede inden buksebestillingen. Det fungerede rigtig godt.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Vi bestiller prøvetøj</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Bukserne var en anden størrelse, end bestilte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B448DB13-E129-80CA-52A1-7D813FB3052C}"/>
              </a:ext>
            </a:extLst>
          </p:cNvPr>
          <p:cNvPicPr>
            <a:picLocks noChangeAspect="1"/>
          </p:cNvPicPr>
          <p:nvPr/>
        </p:nvPicPr>
        <p:blipFill>
          <a:blip r:embed="rId2"/>
          <a:stretch>
            <a:fillRect/>
          </a:stretch>
        </p:blipFill>
        <p:spPr>
          <a:xfrm>
            <a:off x="2527184" y="398040"/>
            <a:ext cx="6248400" cy="2152650"/>
          </a:xfrm>
          <a:prstGeom prst="rect">
            <a:avLst/>
          </a:prstGeom>
        </p:spPr>
      </p:pic>
    </p:spTree>
    <p:extLst>
      <p:ext uri="{BB962C8B-B14F-4D97-AF65-F5344CB8AC3E}">
        <p14:creationId xmlns:p14="http://schemas.microsoft.com/office/powerpoint/2010/main" val="270162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793535"/>
            <a:ext cx="9588813" cy="3229760"/>
          </a:xfrm>
        </p:spPr>
        <p:txBody>
          <a:bodyPr>
            <a:normAutofit/>
          </a:bodyPr>
          <a:lstStyle/>
          <a:p>
            <a:pPr marL="457200" indent="-457200">
              <a:buAutoNum type="arabicPeriod"/>
            </a:pPr>
            <a:r>
              <a:rPr lang="da-DK" sz="1800" b="0" i="0" u="none" strike="noStrike" dirty="0" err="1">
                <a:solidFill>
                  <a:schemeClr val="bg1">
                    <a:lumMod val="95000"/>
                  </a:schemeClr>
                </a:solidFill>
                <a:effectLst/>
                <a:latin typeface="Calibri" panose="020F0502020204030204" pitchFamily="34" charset="0"/>
              </a:rPr>
              <a:t>SkillsDenmark</a:t>
            </a:r>
            <a:r>
              <a:rPr lang="da-DK" sz="1800" b="0" i="0" u="none" strike="noStrike" dirty="0">
                <a:solidFill>
                  <a:schemeClr val="bg1">
                    <a:lumMod val="95000"/>
                  </a:schemeClr>
                </a:solidFill>
                <a:effectLst/>
                <a:latin typeface="Calibri" panose="020F0502020204030204" pitchFamily="34" charset="0"/>
              </a:rPr>
              <a:t> glemmer vores sponsorere fór fagene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Kunne godt have brugt tøj uden benævnelse af uddannelse, da jeg var aktiv på to stande samtidig. Dette kunne ikke lade sig gøre.</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Der var fejl på alt vores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Det var bestemt for os</a:t>
            </a:r>
            <a:r>
              <a:rPr lang="da-DK" dirty="0">
                <a:solidFill>
                  <a:schemeClr val="bg1">
                    <a:lumMod val="95000"/>
                  </a:schemeClr>
                </a:solidFill>
              </a:rPr>
              <a:t>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Nej som altid lidt bøvlet og ikke ligetil </a:t>
            </a:r>
          </a:p>
        </p:txBody>
      </p:sp>
      <p:pic>
        <p:nvPicPr>
          <p:cNvPr id="4" name="Billede 3">
            <a:extLst>
              <a:ext uri="{FF2B5EF4-FFF2-40B4-BE49-F238E27FC236}">
                <a16:creationId xmlns:a16="http://schemas.microsoft.com/office/drawing/2014/main" id="{6CE66B2B-A2C3-D1FF-80B3-0590B5A80EF4}"/>
              </a:ext>
            </a:extLst>
          </p:cNvPr>
          <p:cNvPicPr>
            <a:picLocks noChangeAspect="1"/>
          </p:cNvPicPr>
          <p:nvPr/>
        </p:nvPicPr>
        <p:blipFill>
          <a:blip r:embed="rId2"/>
          <a:stretch>
            <a:fillRect/>
          </a:stretch>
        </p:blipFill>
        <p:spPr>
          <a:xfrm>
            <a:off x="2792048" y="535016"/>
            <a:ext cx="5886450" cy="1895475"/>
          </a:xfrm>
          <a:prstGeom prst="rect">
            <a:avLst/>
          </a:prstGeom>
        </p:spPr>
      </p:pic>
    </p:spTree>
    <p:extLst>
      <p:ext uri="{BB962C8B-B14F-4D97-AF65-F5344CB8AC3E}">
        <p14:creationId xmlns:p14="http://schemas.microsoft.com/office/powerpoint/2010/main" val="242993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56A5265-AD01-16AA-1E82-A934AF80DC9F}"/>
              </a:ext>
            </a:extLst>
          </p:cNvPr>
          <p:cNvSpPr>
            <a:spLocks noGrp="1"/>
          </p:cNvSpPr>
          <p:nvPr>
            <p:ph type="subTitle" idx="1"/>
          </p:nvPr>
        </p:nvSpPr>
        <p:spPr>
          <a:xfrm>
            <a:off x="1182651" y="2424418"/>
            <a:ext cx="9588813" cy="3582099"/>
          </a:xfrm>
        </p:spPr>
        <p:txBody>
          <a:bodyPr>
            <a:normAutofit/>
          </a:bodyPr>
          <a:lstStyle/>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Trænger til opdatering </a:t>
            </a:r>
          </a:p>
          <a:p>
            <a:pPr marL="457200" indent="-457200">
              <a:buAutoNum type="arabicPeriod"/>
            </a:pPr>
            <a:r>
              <a:rPr lang="da-DK" sz="1800" b="0" i="0" u="none" strike="noStrike" dirty="0">
                <a:solidFill>
                  <a:schemeClr val="bg1">
                    <a:lumMod val="95000"/>
                  </a:schemeClr>
                </a:solidFill>
                <a:effectLst/>
                <a:latin typeface="Calibri" panose="020F0502020204030204" pitchFamily="34" charset="0"/>
              </a:rPr>
              <a:t>Brugte den ikke</a:t>
            </a:r>
            <a:r>
              <a:rPr lang="da-DK" dirty="0">
                <a:solidFill>
                  <a:schemeClr val="bg1">
                    <a:lumMod val="95000"/>
                  </a:schemeClr>
                </a:solidFill>
              </a:rPr>
              <a:t> </a:t>
            </a:r>
          </a:p>
        </p:txBody>
      </p:sp>
      <p:pic>
        <p:nvPicPr>
          <p:cNvPr id="4" name="Billede 3">
            <a:extLst>
              <a:ext uri="{FF2B5EF4-FFF2-40B4-BE49-F238E27FC236}">
                <a16:creationId xmlns:a16="http://schemas.microsoft.com/office/drawing/2014/main" id="{BD8C51B6-6C32-8685-4A1D-BF0F1A1A184D}"/>
              </a:ext>
            </a:extLst>
          </p:cNvPr>
          <p:cNvPicPr>
            <a:picLocks noChangeAspect="1"/>
          </p:cNvPicPr>
          <p:nvPr/>
        </p:nvPicPr>
        <p:blipFill>
          <a:blip r:embed="rId2"/>
          <a:stretch>
            <a:fillRect/>
          </a:stretch>
        </p:blipFill>
        <p:spPr>
          <a:xfrm>
            <a:off x="2447881" y="271112"/>
            <a:ext cx="5819775" cy="1819275"/>
          </a:xfrm>
          <a:prstGeom prst="rect">
            <a:avLst/>
          </a:prstGeom>
        </p:spPr>
      </p:pic>
    </p:spTree>
    <p:extLst>
      <p:ext uri="{BB962C8B-B14F-4D97-AF65-F5344CB8AC3E}">
        <p14:creationId xmlns:p14="http://schemas.microsoft.com/office/powerpoint/2010/main" val="883107069"/>
      </p:ext>
    </p:extLst>
  </p:cSld>
  <p:clrMapOvr>
    <a:masterClrMapping/>
  </p:clrMapOvr>
</p:sld>
</file>

<file path=ppt/theme/theme1.xml><?xml version="1.0" encoding="utf-8"?>
<a:theme xmlns:a="http://schemas.openxmlformats.org/drawingml/2006/main" name="DM i Skills">
  <a:themeElements>
    <a:clrScheme name="SkillsDenmark">
      <a:dk1>
        <a:srgbClr val="C1171D"/>
      </a:dk1>
      <a:lt1>
        <a:srgbClr val="FFFFFF"/>
      </a:lt1>
      <a:dk2>
        <a:srgbClr val="2F2458"/>
      </a:dk2>
      <a:lt2>
        <a:srgbClr val="E9ECE8"/>
      </a:lt2>
      <a:accent1>
        <a:srgbClr val="8C171D"/>
      </a:accent1>
      <a:accent2>
        <a:srgbClr val="202043"/>
      </a:accent2>
      <a:accent3>
        <a:srgbClr val="11369B"/>
      </a:accent3>
      <a:accent4>
        <a:srgbClr val="052C61"/>
      </a:accent4>
      <a:accent5>
        <a:srgbClr val="3E63ED"/>
      </a:accent5>
      <a:accent6>
        <a:srgbClr val="2F49B2"/>
      </a:accent6>
      <a:hlink>
        <a:srgbClr val="3E63ED"/>
      </a:hlink>
      <a:folHlink>
        <a:srgbClr val="8C17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173F7EFD-D745-6046-AFDC-E486E4A7E00D}" vid="{FB9DC7C5-A03C-DB4D-BFC9-630A84988C20}"/>
    </a:ext>
  </a:extLst>
</a:theme>
</file>

<file path=docProps/app.xml><?xml version="1.0" encoding="utf-8"?>
<Properties xmlns="http://schemas.openxmlformats.org/officeDocument/2006/extended-properties" xmlns:vt="http://schemas.openxmlformats.org/officeDocument/2006/docPropsVTypes">
  <Template>SkilllsDenmark_PPT_Skabelon</Template>
  <TotalTime>319</TotalTime>
  <Words>4794</Words>
  <Application>Microsoft Office PowerPoint</Application>
  <PresentationFormat>Widescreen</PresentationFormat>
  <Paragraphs>326</Paragraphs>
  <Slides>64</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64</vt:i4>
      </vt:variant>
    </vt:vector>
  </HeadingPairs>
  <TitlesOfParts>
    <vt:vector size="71" baseType="lpstr">
      <vt:lpstr>Almarai ExtraBold</vt:lpstr>
      <vt:lpstr>Calibri</vt:lpstr>
      <vt:lpstr>Almarai</vt:lpstr>
      <vt:lpstr>System Font Regular</vt:lpstr>
      <vt:lpstr>Arial</vt:lpstr>
      <vt:lpstr>Almarai Light</vt:lpstr>
      <vt:lpstr>DM i Skills</vt:lpstr>
      <vt:lpstr>Evaluering af DM i Skills 2024 Roskilde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Evaluering af DM i Skills 2024 Roskilde</dc:title>
  <dc:subject/>
  <dc:creator>Katrine Rosenkvist Andersen</dc:creator>
  <cp:keywords/>
  <dc:description/>
  <cp:lastModifiedBy>Katrine Rosenkvist Andersen</cp:lastModifiedBy>
  <cp:revision>7</cp:revision>
  <dcterms:created xsi:type="dcterms:W3CDTF">2024-05-23T09:19:38Z</dcterms:created>
  <dcterms:modified xsi:type="dcterms:W3CDTF">2024-05-28T11:42:28Z</dcterms:modified>
  <cp:category/>
</cp:coreProperties>
</file>